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Nunito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Black"/>
      <p:bold r:id="rId25"/>
      <p:boldItalic r:id="rId26"/>
    </p:embeddedFont>
    <p:embeddedFont>
      <p:font typeface="Montserrat ExtraBold"/>
      <p:bold r:id="rId27"/>
      <p:boldItalic r:id="rId28"/>
    </p:embeddedFont>
    <p:embeddedFont>
      <p:font typeface="Nunito Black"/>
      <p:bold r:id="rId29"/>
      <p:boldItalic r:id="rId30"/>
    </p:embeddedFont>
    <p:embeddedFont>
      <p:font typeface="Asap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Black-boldItalic.fntdata"/><Relationship Id="rId25" Type="http://schemas.openxmlformats.org/officeDocument/2006/relationships/font" Target="fonts/MontserratBlack-bold.fntdata"/><Relationship Id="rId28" Type="http://schemas.openxmlformats.org/officeDocument/2006/relationships/font" Target="fonts/MontserratExtraBold-boldItalic.fntdata"/><Relationship Id="rId27" Type="http://schemas.openxmlformats.org/officeDocument/2006/relationships/font" Target="fonts/MontserratExtraBold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NunitoBlack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Asap-regular.fntdata"/><Relationship Id="rId30" Type="http://schemas.openxmlformats.org/officeDocument/2006/relationships/font" Target="fonts/NunitoBlack-boldItalic.fntdata"/><Relationship Id="rId11" Type="http://schemas.openxmlformats.org/officeDocument/2006/relationships/slide" Target="slides/slide5.xml"/><Relationship Id="rId33" Type="http://schemas.openxmlformats.org/officeDocument/2006/relationships/font" Target="fonts/Asap-italic.fntdata"/><Relationship Id="rId10" Type="http://schemas.openxmlformats.org/officeDocument/2006/relationships/slide" Target="slides/slide4.xml"/><Relationship Id="rId32" Type="http://schemas.openxmlformats.org/officeDocument/2006/relationships/font" Target="fonts/Asap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Asap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Nunito-regular.fntdata"/><Relationship Id="rId16" Type="http://schemas.openxmlformats.org/officeDocument/2006/relationships/slide" Target="slides/slide10.xml"/><Relationship Id="rId19" Type="http://schemas.openxmlformats.org/officeDocument/2006/relationships/font" Target="fonts/Nunito-italic.fntdata"/><Relationship Id="rId18" Type="http://schemas.openxmlformats.org/officeDocument/2006/relationships/font" Target="fonts/Nuni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fb62221a1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fb62221a1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49052ad9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c49052ad9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b1e1e515e_1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b1e1e515e_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293f62fba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293f62fba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0967517e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0967517e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fb62221a1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fb62221a1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fb62221a1_0_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fb62221a1_0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fb62221a1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fb62221a1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37c325a9f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37c325a9f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37c325a9f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37c325a9f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hyperlink" Target="https://docs.google.com/document/d/1H9hrtWoyOHlULMBDjFXfjfMhstCmskivffbOKaku3k4/edit?usp=shar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9300" y="1876425"/>
            <a:ext cx="1863750" cy="11294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25"/>
          <p:cNvCxnSpPr/>
          <p:nvPr/>
        </p:nvCxnSpPr>
        <p:spPr>
          <a:xfrm rot="10800000">
            <a:off x="4572000" y="1922425"/>
            <a:ext cx="0" cy="10116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Google Shape;101;p25"/>
          <p:cNvSpPr txBox="1"/>
          <p:nvPr/>
        </p:nvSpPr>
        <p:spPr>
          <a:xfrm>
            <a:off x="4839150" y="1922425"/>
            <a:ext cx="2686800" cy="108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VTC</a:t>
            </a:r>
            <a:endParaRPr sz="23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2025 Travel Trends</a:t>
            </a:r>
            <a:endParaRPr sz="23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2" name="Google Shape;102;p25"/>
          <p:cNvSpPr txBox="1"/>
          <p:nvPr/>
        </p:nvSpPr>
        <p:spPr>
          <a:xfrm>
            <a:off x="2900400" y="3817475"/>
            <a:ext cx="33432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 Black"/>
                <a:ea typeface="Nunito Black"/>
                <a:cs typeface="Nunito Black"/>
                <a:sym typeface="Nunito Black"/>
              </a:rPr>
              <a:t>February 2025</a:t>
            </a:r>
            <a:endParaRPr>
              <a:solidFill>
                <a:srgbClr val="FFFFFF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" name="Google Shape;181;p34"/>
          <p:cNvCxnSpPr/>
          <p:nvPr/>
        </p:nvCxnSpPr>
        <p:spPr>
          <a:xfrm>
            <a:off x="217500" y="4749625"/>
            <a:ext cx="8709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2" name="Google Shape;18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025" y="4850100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4"/>
          <p:cNvSpPr txBox="1"/>
          <p:nvPr/>
        </p:nvSpPr>
        <p:spPr>
          <a:xfrm>
            <a:off x="6119325" y="4725380"/>
            <a:ext cx="28677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Nunito Black"/>
                <a:ea typeface="Nunito Black"/>
                <a:cs typeface="Nunito Black"/>
                <a:sym typeface="Nunito Black"/>
              </a:rPr>
              <a:t>VTC 2025 TRAVEL TRENDS</a:t>
            </a:r>
            <a:endParaRPr sz="900">
              <a:solidFill>
                <a:schemeClr val="lt1"/>
              </a:solidFill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184" name="Google Shape;184;p34"/>
          <p:cNvSpPr txBox="1"/>
          <p:nvPr/>
        </p:nvSpPr>
        <p:spPr>
          <a:xfrm>
            <a:off x="1293025" y="1871408"/>
            <a:ext cx="65580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THANK YOU!</a:t>
            </a:r>
            <a:endParaRPr sz="35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85" name="Google Shape;18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1542" y="2611111"/>
            <a:ext cx="660975" cy="66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4"/>
          <p:cNvSpPr txBox="1"/>
          <p:nvPr/>
        </p:nvSpPr>
        <p:spPr>
          <a:xfrm>
            <a:off x="1879200" y="3523550"/>
            <a:ext cx="53856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Nunito Black"/>
                <a:ea typeface="Nunito Black"/>
                <a:cs typeface="Nunito Black"/>
                <a:sym typeface="Nunito Black"/>
              </a:rPr>
              <a:t>A full bibliography can be found </a:t>
            </a:r>
            <a:r>
              <a:rPr lang="en" sz="1000" u="sng">
                <a:solidFill>
                  <a:schemeClr val="hlink"/>
                </a:solidFill>
                <a:latin typeface="Nunito Black"/>
                <a:ea typeface="Nunito Black"/>
                <a:cs typeface="Nunito Black"/>
                <a:sym typeface="Nunito Black"/>
                <a:hlinkClick r:id="rId5"/>
              </a:rPr>
              <a:t>here</a:t>
            </a:r>
            <a:r>
              <a:rPr lang="en" sz="1000">
                <a:solidFill>
                  <a:srgbClr val="FFFFFF"/>
                </a:solidFill>
                <a:latin typeface="Nunito Black"/>
                <a:ea typeface="Nunito Black"/>
                <a:cs typeface="Nunito Black"/>
                <a:sym typeface="Nunito Black"/>
              </a:rPr>
              <a:t>.</a:t>
            </a:r>
            <a:endParaRPr sz="1000">
              <a:solidFill>
                <a:srgbClr val="FFFFFF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8775" y="4422650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6"/>
          <p:cNvSpPr txBox="1"/>
          <p:nvPr/>
        </p:nvSpPr>
        <p:spPr>
          <a:xfrm>
            <a:off x="0" y="361400"/>
            <a:ext cx="50079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Montserrat ExtraBold"/>
                <a:ea typeface="Montserrat ExtraBold"/>
                <a:cs typeface="Montserrat ExtraBold"/>
                <a:sym typeface="Montserrat ExtraBold"/>
              </a:rPr>
              <a:t>RESPONSIBLE TRAVEL &amp; </a:t>
            </a:r>
            <a:r>
              <a:rPr lang="en" sz="250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SUSTAINABILITY</a:t>
            </a: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0" name="Google Shape;110;p26"/>
          <p:cNvSpPr txBox="1"/>
          <p:nvPr/>
        </p:nvSpPr>
        <p:spPr>
          <a:xfrm>
            <a:off x="0" y="1345175"/>
            <a:ext cx="4729500" cy="28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Travelers are taking action as a response to overtourism. Consciously traveling during off-peak times to less popular destinations are ways in which travelers hope to preserve cultural heritage and the local environment.</a:t>
            </a:r>
            <a:endParaRPr sz="1200"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There is an increasing interest in eco-friendly adventure activities like hiking in protected areas, kayaking in pristine coastal regions, and participating in conservation efforts as part of trip itineraries.</a:t>
            </a:r>
            <a:endParaRPr sz="1200"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Rail travel is increasing in popularity as part of the immersive travel experience AND as a more environmentally friendly option.</a:t>
            </a:r>
            <a:endParaRPr sz="1200"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A shift towards more ethical wildlife viewing practices and conservation-focused wildlife experiences.</a:t>
            </a:r>
            <a:endParaRPr sz="1200"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Increasing popularity of volunteer opportunities related to wildlife conservation.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11" name="Google Shape;111;p26"/>
          <p:cNvPicPr preferRelativeResize="0"/>
          <p:nvPr/>
        </p:nvPicPr>
        <p:blipFill rotWithShape="1">
          <a:blip r:embed="rId4">
            <a:alphaModFix/>
          </a:blip>
          <a:srcRect b="14078" l="-1350" r="1349" t="4309"/>
          <a:stretch/>
        </p:blipFill>
        <p:spPr>
          <a:xfrm>
            <a:off x="4943475" y="0"/>
            <a:ext cx="42005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3300" y="45470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7"/>
          <p:cNvSpPr txBox="1"/>
          <p:nvPr/>
        </p:nvSpPr>
        <p:spPr>
          <a:xfrm>
            <a:off x="4325775" y="527375"/>
            <a:ext cx="46572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Montserrat ExtraBold"/>
                <a:ea typeface="Montserrat ExtraBold"/>
                <a:cs typeface="Montserrat ExtraBold"/>
                <a:sym typeface="Montserrat ExtraBold"/>
              </a:rPr>
              <a:t>AI &amp; TECH </a:t>
            </a:r>
            <a:r>
              <a:rPr lang="en" sz="250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STREAMLINED EXPERIENCES</a:t>
            </a: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9" name="Google Shape;119;p27"/>
          <p:cNvSpPr txBox="1"/>
          <p:nvPr/>
        </p:nvSpPr>
        <p:spPr>
          <a:xfrm>
            <a:off x="4554075" y="1668200"/>
            <a:ext cx="4200600" cy="25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Travelers are offloading planning fatigue by using tech tools, apps, AI systems, or travel advisors to craft personalized trips.</a:t>
            </a:r>
            <a:endParaRPr sz="1200"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Travel agents are incorporating more tech tools as a part of their planning processes.</a:t>
            </a:r>
            <a:endParaRPr sz="1200"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Advances in generative AI, machine learning, and deep learning are not only redefining planning, but also the booking process and excursions/experiences.</a:t>
            </a:r>
            <a:endParaRPr sz="1200"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Automation, both visible (like robots) and invisible (like AI-driven customer service), is becoming more prevalent in travel, enhancing efficiency and personalization. “Smart” hotel rooms and airports are on the rise. </a:t>
            </a:r>
            <a:endParaRPr sz="1200"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Using tech for travel security with tools such as Blockchain is gaining momentum.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20" name="Google Shape;120;p27"/>
          <p:cNvPicPr preferRelativeResize="0"/>
          <p:nvPr/>
        </p:nvPicPr>
        <p:blipFill rotWithShape="1">
          <a:blip r:embed="rId4">
            <a:alphaModFix/>
          </a:blip>
          <a:srcRect b="9197" l="0" r="0" t="9189"/>
          <a:stretch/>
        </p:blipFill>
        <p:spPr>
          <a:xfrm>
            <a:off x="0" y="0"/>
            <a:ext cx="42005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Google Shape;125;p28"/>
          <p:cNvCxnSpPr/>
          <p:nvPr/>
        </p:nvCxnSpPr>
        <p:spPr>
          <a:xfrm>
            <a:off x="217500" y="4749625"/>
            <a:ext cx="870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6" name="Google Shape;12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25" y="4850100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8"/>
          <p:cNvSpPr txBox="1"/>
          <p:nvPr/>
        </p:nvSpPr>
        <p:spPr>
          <a:xfrm>
            <a:off x="1307475" y="1131850"/>
            <a:ext cx="652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Montserrat"/>
                <a:ea typeface="Montserrat"/>
                <a:cs typeface="Montserrat"/>
                <a:sym typeface="Montserrat"/>
              </a:rPr>
              <a:t>Solo &amp; Multigenerational</a:t>
            </a:r>
            <a:r>
              <a:rPr lang="en" sz="2500"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en" sz="250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travel</a:t>
            </a:r>
            <a:r>
              <a:rPr lang="en" sz="250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.</a:t>
            </a: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8"/>
          <p:cNvSpPr txBox="1"/>
          <p:nvPr/>
        </p:nvSpPr>
        <p:spPr>
          <a:xfrm>
            <a:off x="1649100" y="1589050"/>
            <a:ext cx="5845800" cy="11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By 2025, seven generations will be traveling together for the first time in history, as “Beta Babies” are born to Gen Z parents. This includes Generation Alpha, Millennials, Gen X, Boomers and the Matures. XZ Beta Travel will see young Gen Z parents traveling with their children and Gen X grandparents, who often finance the trips.</a:t>
            </a:r>
            <a:endParaRPr sz="1200"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Multi-generational travel gaining traction, with families reuniting for milestones, 32 percent of Gen Z planning to travel with children.</a:t>
            </a:r>
            <a:endParaRPr sz="1200"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According to Virtuoso, 71 percent of its solo travelers are women, with 47 percent divorced, separated or widowed, highlighting a surge in post-partner or family-raising travel.</a:t>
            </a:r>
            <a:endParaRPr sz="1200"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58% of global travelers who travel with their kids revisit destinations from their own childhood.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29" name="Google Shape;129;p28"/>
          <p:cNvSpPr txBox="1"/>
          <p:nvPr/>
        </p:nvSpPr>
        <p:spPr>
          <a:xfrm>
            <a:off x="6119325" y="4725380"/>
            <a:ext cx="28677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 Black"/>
                <a:ea typeface="Nunito Black"/>
                <a:cs typeface="Nunito Black"/>
                <a:sym typeface="Nunito Black"/>
              </a:rPr>
              <a:t>VTC 2025 TRAVEL TRENDS</a:t>
            </a:r>
            <a:endParaRPr sz="900">
              <a:latin typeface="Nunito Black"/>
              <a:ea typeface="Nunito Black"/>
              <a:cs typeface="Nunito Black"/>
              <a:sym typeface="Nunito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Google Shape;134;p29"/>
          <p:cNvCxnSpPr/>
          <p:nvPr/>
        </p:nvCxnSpPr>
        <p:spPr>
          <a:xfrm>
            <a:off x="217500" y="4749625"/>
            <a:ext cx="8709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5" name="Google Shape;13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025" y="4850100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9"/>
          <p:cNvSpPr txBox="1"/>
          <p:nvPr/>
        </p:nvSpPr>
        <p:spPr>
          <a:xfrm>
            <a:off x="6119325" y="4725380"/>
            <a:ext cx="28677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Nunito Black"/>
                <a:ea typeface="Nunito Black"/>
                <a:cs typeface="Nunito Black"/>
                <a:sym typeface="Nunito Black"/>
              </a:rPr>
              <a:t>VTC 2025 TRAVEL TRENDS</a:t>
            </a:r>
            <a:endParaRPr sz="900">
              <a:solidFill>
                <a:srgbClr val="FFFFFF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137" name="Google Shape;137;p29"/>
          <p:cNvSpPr txBox="1"/>
          <p:nvPr/>
        </p:nvSpPr>
        <p:spPr>
          <a:xfrm>
            <a:off x="2937888" y="770100"/>
            <a:ext cx="3268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Adventure</a:t>
            </a:r>
            <a:r>
              <a:rPr lang="en" sz="2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en" sz="260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travel</a:t>
            </a:r>
            <a:r>
              <a:rPr lang="en" sz="260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.</a:t>
            </a:r>
            <a:endParaRPr sz="26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9"/>
          <p:cNvSpPr txBox="1"/>
          <p:nvPr/>
        </p:nvSpPr>
        <p:spPr>
          <a:xfrm>
            <a:off x="1649100" y="1227300"/>
            <a:ext cx="5845800" cy="11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sap"/>
              <a:buChar char="●"/>
            </a:pPr>
            <a:r>
              <a:rPr lang="en" sz="12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Strong emphasis on once-in-a-lifetime experiences in 2025.</a:t>
            </a:r>
            <a:endParaRPr sz="1200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sap"/>
              <a:buChar char="●"/>
            </a:pPr>
            <a:r>
              <a:rPr lang="en" sz="12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Travelers are embracing “F**k-It Lists” – spontaneous, fun and liberating adventures that prioritize living in the moment and fueling splurges on more extravagant modes of travel like yacht charters, first-class flights and private jets.</a:t>
            </a:r>
            <a:endParaRPr sz="1200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sap"/>
              <a:buChar char="●"/>
            </a:pPr>
            <a:r>
              <a:rPr lang="en" sz="12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Adventure and exclusivity drive destination choices with a growing interest in off-the-beaten-path locations like Southeast Asia, Patagonia, and remote Mediterranean islands.</a:t>
            </a:r>
            <a:endParaRPr sz="1200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sap"/>
              <a:buChar char="●"/>
            </a:pPr>
            <a:r>
              <a:rPr lang="en" sz="12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High demand for adventure sports, tailored experiences to destinations like Antarctica, and luxury cruises to remote parts of the globe.</a:t>
            </a:r>
            <a:endParaRPr sz="1200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sap"/>
              <a:buChar char="●"/>
            </a:pPr>
            <a:r>
              <a:rPr lang="en" sz="12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7 in 10 global travelers enjoy being active during their travels.</a:t>
            </a:r>
            <a:endParaRPr sz="1200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sap"/>
              <a:buChar char="●"/>
            </a:pPr>
            <a:r>
              <a:rPr lang="en" sz="12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1 in 5 leisure travelers are planning outdoor adventures in 2025.</a:t>
            </a:r>
            <a:endParaRPr sz="1200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sap"/>
              <a:buChar char="●"/>
            </a:pPr>
            <a:r>
              <a:rPr lang="en" sz="12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Growing interest in deep, meaningful cultural interactions as part of adventure travel.</a:t>
            </a:r>
            <a:endParaRPr sz="1200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sap"/>
              <a:buChar char="●"/>
            </a:pPr>
            <a:r>
              <a:rPr lang="en" sz="120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Rise in community-based tourism initiatives and cultural immersion programs.</a:t>
            </a:r>
            <a:endParaRPr sz="1200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/>
          <p:nvPr/>
        </p:nvSpPr>
        <p:spPr>
          <a:xfrm>
            <a:off x="644475" y="295100"/>
            <a:ext cx="84543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Montserrat ExtraBold"/>
                <a:ea typeface="Montserrat ExtraBold"/>
                <a:cs typeface="Montserrat ExtraBold"/>
                <a:sym typeface="Montserrat ExtraBold"/>
              </a:rPr>
              <a:t>IMMERSIVE FOOD EXPERIENCES &amp; </a:t>
            </a:r>
            <a:r>
              <a:rPr lang="en" sz="250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TEMPO DRINKING</a:t>
            </a:r>
            <a:endParaRPr sz="25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44" name="Google Shape;144;p30"/>
          <p:cNvSpPr txBox="1"/>
          <p:nvPr/>
        </p:nvSpPr>
        <p:spPr>
          <a:xfrm>
            <a:off x="4131325" y="1424450"/>
            <a:ext cx="4274400" cy="28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Travelers show a heightened interest in local culinary experiences, including local eateries over chains, farm-to-table restaurants, and hands-on cooking classes with local hosts.</a:t>
            </a:r>
            <a:endParaRPr sz="1200"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Nearly 1 in 5 global leisure travelers seek new culinary experiences, with 50% booking restaurant reservations before their flights.</a:t>
            </a:r>
            <a:endParaRPr sz="1200"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1 in 4 global travelers has either reduced or stopped their alcohol consumption, reflecting the Tempo Drinking trend.</a:t>
            </a:r>
            <a:endParaRPr sz="1200"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Preference for private dining and staying in private homes or small, locally-owned restaurants that offer a connection to local life and fresh regional dishes.</a:t>
            </a:r>
            <a:endParaRPr sz="1200"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Food tours that offer insights into a destination's culinary heritage, engaging with local vendors, and tasting regional specialties are popular.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45" name="Google Shape;145;p30"/>
          <p:cNvPicPr preferRelativeResize="0"/>
          <p:nvPr/>
        </p:nvPicPr>
        <p:blipFill rotWithShape="1">
          <a:blip r:embed="rId3">
            <a:alphaModFix/>
          </a:blip>
          <a:srcRect b="0" l="22784" r="22784" t="0"/>
          <a:stretch/>
        </p:blipFill>
        <p:spPr>
          <a:xfrm>
            <a:off x="757775" y="1086502"/>
            <a:ext cx="2687299" cy="32905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30"/>
          <p:cNvCxnSpPr/>
          <p:nvPr/>
        </p:nvCxnSpPr>
        <p:spPr>
          <a:xfrm>
            <a:off x="217500" y="4749625"/>
            <a:ext cx="870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7" name="Google Shape;14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025" y="4850100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0"/>
          <p:cNvSpPr txBox="1"/>
          <p:nvPr/>
        </p:nvSpPr>
        <p:spPr>
          <a:xfrm>
            <a:off x="6119325" y="4725380"/>
            <a:ext cx="28677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rPr>
              <a:t>VTC 2025 TRAVEL TRENDS</a:t>
            </a:r>
            <a:endParaRPr sz="900">
              <a:solidFill>
                <a:schemeClr val="dk1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Google Shape;153;p31"/>
          <p:cNvCxnSpPr/>
          <p:nvPr/>
        </p:nvCxnSpPr>
        <p:spPr>
          <a:xfrm>
            <a:off x="217500" y="4749625"/>
            <a:ext cx="8709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4" name="Google Shape;15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025" y="4850100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1"/>
          <p:cNvSpPr txBox="1"/>
          <p:nvPr/>
        </p:nvSpPr>
        <p:spPr>
          <a:xfrm>
            <a:off x="352900" y="238600"/>
            <a:ext cx="93237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ASTRO ADVENTURES/</a:t>
            </a:r>
            <a:r>
              <a:rPr lang="en" sz="250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PHENOMENA LIST</a:t>
            </a:r>
            <a:endParaRPr sz="25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56" name="Google Shape;156;p31"/>
          <p:cNvSpPr txBox="1"/>
          <p:nvPr/>
        </p:nvSpPr>
        <p:spPr>
          <a:xfrm>
            <a:off x="6119325" y="4725380"/>
            <a:ext cx="28677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Nunito Black"/>
                <a:ea typeface="Nunito Black"/>
                <a:cs typeface="Nunito Black"/>
                <a:sym typeface="Nunito Black"/>
              </a:rPr>
              <a:t>VTC 2025 TRAVEL TRENDS</a:t>
            </a:r>
            <a:endParaRPr sz="900">
              <a:solidFill>
                <a:schemeClr val="lt1"/>
              </a:solidFill>
              <a:latin typeface="Nunito Black"/>
              <a:ea typeface="Nunito Black"/>
              <a:cs typeface="Nunito Black"/>
              <a:sym typeface="Nunito Black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157" name="Google Shape;157;p31"/>
          <p:cNvSpPr txBox="1"/>
          <p:nvPr/>
        </p:nvSpPr>
        <p:spPr>
          <a:xfrm>
            <a:off x="4430325" y="1247963"/>
            <a:ext cx="3963600" cy="30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"/>
              <a:buChar char="●"/>
            </a:pPr>
            <a:r>
              <a:rPr lang="en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Northern Lights, Dark Sky Parks, Solar Eclipses, Stargazing, and other space/sky related tourism continues to grow.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"/>
              <a:buChar char="●"/>
            </a:pPr>
            <a:r>
              <a:rPr lang="en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The astro adventures trend also refers to the rise of astrology-led travel, and people seeking a sense of connection with the cosmos. Younger Gen Zs and Millennials in particular are increasingly turning to the stars for their upcoming travels, with 44% of the 25-34 year olds surveyed by Skyscanner saying they were interested in using astrology to determine their next trip.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"/>
              <a:buChar char="●"/>
            </a:pPr>
            <a:r>
              <a:rPr lang="en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Survey data revealed that the Northern Lights (61%) are the top phenomenon travelers want to see, followed by geological phenomena (30%) like volcanoes, geysers and hot springs.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8" name="Google Shape;158;p31"/>
          <p:cNvPicPr preferRelativeResize="0"/>
          <p:nvPr/>
        </p:nvPicPr>
        <p:blipFill rotWithShape="1">
          <a:blip r:embed="rId4">
            <a:alphaModFix/>
          </a:blip>
          <a:srcRect b="17160" l="0" r="0" t="13841"/>
          <a:stretch/>
        </p:blipFill>
        <p:spPr>
          <a:xfrm>
            <a:off x="967800" y="1023152"/>
            <a:ext cx="2770976" cy="33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8775" y="4807000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2"/>
          <p:cNvSpPr txBox="1"/>
          <p:nvPr/>
        </p:nvSpPr>
        <p:spPr>
          <a:xfrm>
            <a:off x="35100" y="259675"/>
            <a:ext cx="47295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Montserrat ExtraBold"/>
                <a:ea typeface="Montserrat ExtraBold"/>
                <a:cs typeface="Montserrat ExtraBold"/>
                <a:sym typeface="Montserrat ExtraBold"/>
              </a:rPr>
              <a:t>QUIET TRAVEL/</a:t>
            </a:r>
            <a:r>
              <a:rPr lang="en" sz="2500"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" sz="250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“JOMO”: Joy Of Missing Out</a:t>
            </a: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6" name="Google Shape;166;p32"/>
          <p:cNvSpPr txBox="1"/>
          <p:nvPr/>
        </p:nvSpPr>
        <p:spPr>
          <a:xfrm>
            <a:off x="35100" y="1479975"/>
            <a:ext cx="4729500" cy="28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Botanical gardens, nature retreats, solo holidays, walking tours, bird watching, etc.</a:t>
            </a:r>
            <a:endParaRPr sz="1200"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Today's all-inclusives are attracting Gen Zers who are looking for stress-free stays and a good deal. One-third of Gen Z travelers said their perception of all-inclusive hotels has changed for the better and 42% say an all-inclusive resort would be their preferred hotel type</a:t>
            </a:r>
            <a:endParaRPr sz="1200"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The top three reasons Gen Z is embracing their All-Inclusive Era are minimal stress (41%), ease of booking (39%), and because staying at all-inclusive hotels feels luxurious (38%)</a:t>
            </a:r>
            <a:endParaRPr sz="1200"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New “Horti-Culture” trend: Horti-culture means placing gardening and a return to nature at the forefront of travel plans</a:t>
            </a:r>
            <a:endParaRPr sz="1200"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1 in 5 global travelers indulge in "Hurkle-Durkling" (lounging in bed all day) while on vacation.</a:t>
            </a:r>
            <a:endParaRPr sz="1200"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More than a quarter of travelers will book a spa or wellness treatment to enhance their sleep.</a:t>
            </a:r>
            <a:endParaRPr sz="1200"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More than 1 in 5 travelers plan leisure getaways for self-discovery or mental health, leaning into "Soft Travel."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67" name="Google Shape;167;p32"/>
          <p:cNvPicPr preferRelativeResize="0"/>
          <p:nvPr/>
        </p:nvPicPr>
        <p:blipFill rotWithShape="1">
          <a:blip r:embed="rId4">
            <a:alphaModFix/>
          </a:blip>
          <a:srcRect b="0" l="22763" r="22763" t="0"/>
          <a:stretch/>
        </p:blipFill>
        <p:spPr>
          <a:xfrm>
            <a:off x="4943475" y="0"/>
            <a:ext cx="420052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3300" y="45470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3"/>
          <p:cNvSpPr txBox="1"/>
          <p:nvPr/>
        </p:nvSpPr>
        <p:spPr>
          <a:xfrm>
            <a:off x="4190125" y="180925"/>
            <a:ext cx="46572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Montserrat ExtraBold"/>
                <a:ea typeface="Montserrat ExtraBold"/>
                <a:cs typeface="Montserrat ExtraBold"/>
                <a:sym typeface="Montserrat ExtraBold"/>
              </a:rPr>
              <a:t>SOCIAL</a:t>
            </a:r>
            <a:r>
              <a:rPr lang="en" sz="2500"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" sz="250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MEDIA</a:t>
            </a: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5" name="Google Shape;175;p33"/>
          <p:cNvSpPr txBox="1"/>
          <p:nvPr/>
        </p:nvSpPr>
        <p:spPr>
          <a:xfrm>
            <a:off x="3391200" y="1354325"/>
            <a:ext cx="5752800" cy="25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TikTok is leaning harder into travel after data showed the platform has become a key tool for users to discover new destinations, build itineraries, and even buy plane tickets.</a:t>
            </a:r>
            <a:endParaRPr sz="1200"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TikTok reports that 83% of users find travel destinations they hadn’t considered before on the app, with 60% following through on actually visiting them.</a:t>
            </a:r>
            <a:endParaRPr sz="1200"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67% of TikTok users purposely search for travel experiences on the platform, which ensures that their For You page keeps recommending more travel content. </a:t>
            </a:r>
            <a:endParaRPr sz="1200"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Interestingly, while Gen Z is creating the most travel content, users over 45 are the ones watching the most content. It’s cross-generational.</a:t>
            </a:r>
            <a:endParaRPr sz="1200"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Though shopping on Instagram and TikTok has become the new normal for lower-ticket items like fashion and beauty, travel shopping on social media is still in its early stages. Half of consumers say they have wanted to book a trip they saw on their social feeds, but cited time and complexity as the primary barriers. Expedia recently launched travel industry-first shoppable storefronts curated by social media creators, tastemakers and brands with more than 100 Travel Shops live on the Expedia app.</a:t>
            </a:r>
            <a:endParaRPr sz="1200">
              <a:latin typeface="Asap"/>
              <a:ea typeface="Asap"/>
              <a:cs typeface="Asap"/>
              <a:sym typeface="Asap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Asap"/>
              <a:buChar char="●"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Travelers are looking for “bragging rights and social media-worthy content” from lesser-known places.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76" name="Google Shape;176;p33"/>
          <p:cNvPicPr preferRelativeResize="0"/>
          <p:nvPr/>
        </p:nvPicPr>
        <p:blipFill rotWithShape="1">
          <a:blip r:embed="rId4">
            <a:alphaModFix/>
          </a:blip>
          <a:srcRect b="0" l="0" r="0" t="18207"/>
          <a:stretch/>
        </p:blipFill>
        <p:spPr>
          <a:xfrm>
            <a:off x="-712175" y="0"/>
            <a:ext cx="42005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