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4"/>
  </p:notesMasterIdLst>
  <p:sldIdLst>
    <p:sldId id="325" r:id="rId3"/>
    <p:sldId id="321" r:id="rId4"/>
    <p:sldId id="311" r:id="rId5"/>
    <p:sldId id="259" r:id="rId6"/>
    <p:sldId id="319" r:id="rId7"/>
    <p:sldId id="320" r:id="rId8"/>
    <p:sldId id="312" r:id="rId9"/>
    <p:sldId id="289" r:id="rId10"/>
    <p:sldId id="284" r:id="rId11"/>
    <p:sldId id="288" r:id="rId12"/>
    <p:sldId id="264" r:id="rId13"/>
    <p:sldId id="322" r:id="rId14"/>
    <p:sldId id="261" r:id="rId15"/>
    <p:sldId id="301" r:id="rId16"/>
    <p:sldId id="294" r:id="rId17"/>
    <p:sldId id="262" r:id="rId18"/>
    <p:sldId id="324" r:id="rId19"/>
    <p:sldId id="266" r:id="rId20"/>
    <p:sldId id="297" r:id="rId21"/>
    <p:sldId id="298" r:id="rId22"/>
    <p:sldId id="309" r:id="rId23"/>
    <p:sldId id="268" r:id="rId24"/>
    <p:sldId id="269" r:id="rId25"/>
    <p:sldId id="270" r:id="rId26"/>
    <p:sldId id="271" r:id="rId27"/>
    <p:sldId id="274" r:id="rId28"/>
    <p:sldId id="275" r:id="rId29"/>
    <p:sldId id="273" r:id="rId30"/>
    <p:sldId id="326" r:id="rId31"/>
    <p:sldId id="308" r:id="rId32"/>
    <p:sldId id="283" r:id="rId33"/>
  </p:sldIdLst>
  <p:sldSz cx="9144000" cy="5143500" type="screen16x9"/>
  <p:notesSz cx="6858000" cy="9144000"/>
  <p:embeddedFontLst>
    <p:embeddedFont>
      <p:font typeface="Asap" panose="020B0604020202020204" charset="0"/>
      <p:regular r:id="rId35"/>
      <p:bold r:id="rId36"/>
      <p:italic r:id="rId37"/>
      <p:boldItalic r:id="rId38"/>
    </p:embeddedFont>
    <p:embeddedFont>
      <p:font typeface="Libre Franklin" pitchFamily="2" charset="0"/>
      <p:regular r:id="rId39"/>
      <p:bold r:id="rId40"/>
      <p:italic r:id="rId41"/>
      <p:boldItalic r:id="rId42"/>
    </p:embeddedFont>
    <p:embeddedFont>
      <p:font typeface="Libre Franklin Thin" pitchFamily="2" charset="0"/>
      <p:regular r:id="rId43"/>
      <p:bold r:id="rId44"/>
      <p:italic r:id="rId45"/>
      <p:boldItalic r:id="rId46"/>
    </p:embeddedFont>
    <p:embeddedFont>
      <p:font typeface="Montserrat" panose="00000500000000000000" pitchFamily="50" charset="0"/>
      <p:regular r:id="rId47"/>
      <p:bold r:id="rId48"/>
      <p:italic r:id="rId49"/>
      <p:boldItalic r:id="rId50"/>
    </p:embeddedFont>
    <p:embeddedFont>
      <p:font typeface="Montserrat Black" panose="00000A00000000000000" pitchFamily="2" charset="0"/>
      <p:bold r:id="rId51"/>
      <p:boldItalic r:id="rId52"/>
    </p:embeddedFont>
    <p:embeddedFont>
      <p:font typeface="Montserrat ExtraBold" panose="00000900000000000000" pitchFamily="2" charset="0"/>
      <p:bold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58">
          <p15:clr>
            <a:srgbClr val="9AA0A6"/>
          </p15:clr>
        </p15:guide>
        <p15:guide id="4" orient="horz" pos="2160">
          <p15:clr>
            <a:srgbClr val="9AA0A6"/>
          </p15:clr>
        </p15:guide>
        <p15:guide id="5" orient="horz" pos="864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g5Nm+w3zdiIWxMk8Sm6JBffOnD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6"/>
    <a:srgbClr val="6AA100"/>
    <a:srgbClr val="000000"/>
    <a:srgbClr val="4ACB35"/>
    <a:srgbClr val="00A7E2"/>
    <a:srgbClr val="85CBFF"/>
    <a:srgbClr val="AFDDFF"/>
    <a:srgbClr val="71C2FF"/>
    <a:srgbClr val="009BD2"/>
    <a:srgbClr val="0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5567" autoAdjust="0"/>
  </p:normalViewPr>
  <p:slideViewPr>
    <p:cSldViewPr snapToGrid="0">
      <p:cViewPr varScale="1">
        <p:scale>
          <a:sx n="115" d="100"/>
          <a:sy n="115" d="100"/>
        </p:scale>
        <p:origin x="2293" y="57"/>
      </p:cViewPr>
      <p:guideLst>
        <p:guide orient="horz" pos="1620"/>
        <p:guide pos="2880"/>
        <p:guide orient="horz" pos="958"/>
        <p:guide orient="horz" pos="2160"/>
        <p:guide orient="horz"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5209" y="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customschemas.google.com/relationships/presentationmetadata" Target="meta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tasadvisors.com/resources/research/tourism-improvement-distric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tgallagher@civitasadvisors.com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Business Development falls under our PARTNERSHIP MARKETING division at VTC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18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75" tIns="45525" rIns="91075" bIns="45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899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0412a043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9" name="Google Shape;189;gfb0412a04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72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I’m going to change gears here for a minute and talk zoning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First, ‘Tourism Zones’ which area great tool for furthering tourism development in your community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Separate from TDFP, these zones help incentivize existing tourism businesses in a community – e.g. lodging, dining, retail, attractions, outdoors, experiences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Without any State management, a Locality can create their own zone and subsequent incentives for businesses that meet locality-specified revenue, tax revenue and job thresholds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incentive can be changed to increase benefits to recruit new business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 locality can create several different Tourism Zones to accommodate different areas travelers visit and spend the most</a:t>
            </a:r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042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Or create one zone for the entire area, which includes and incentivizes all tourism business in the area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912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Fredericksburg is a great example of a community who has fully taken advantage of tourism zones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They have 3 zones, all targeting different types of development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78" name="Google Shape;178;gfb0412a043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I’m now going to speak about ‘Tourism Improvement Districts”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938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aba728110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4aba728110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are new to Virginia as of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Initiated and created by lodging partners with steady, year-long overnight spending, a Zone is created when lodging partners petition to collect a new ‘Visitor Fee’ (different than a tax)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fee is collected and combined to fund new marketing, capital improvements and more for the areas the lodging partners are located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As an example, this graphic shows highlighted hotels that will participate with 70+ rooms, while the greyed-out areas decline to participate</a:t>
            </a:r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32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Business Development covers (4) key areas: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TDFP</a:t>
            </a:r>
            <a:r>
              <a:rPr lang="en-US" dirty="0"/>
              <a:t>	Tourism Development Financing Program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TZone</a:t>
            </a:r>
            <a:r>
              <a:rPr lang="en-US" dirty="0"/>
              <a:t>	Tourism Zones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TID</a:t>
            </a:r>
            <a:r>
              <a:rPr lang="en-US" dirty="0"/>
              <a:t>	Tourism Improvement Districts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Visitors</a:t>
            </a:r>
            <a:r>
              <a:rPr lang="en-US" dirty="0"/>
              <a:t>	New travelers to engage and increase visitor spending in VA</a:t>
            </a:r>
          </a:p>
        </p:txBody>
      </p:sp>
    </p:spTree>
    <p:extLst>
      <p:ext uri="{BB962C8B-B14F-4D97-AF65-F5344CB8AC3E}">
        <p14:creationId xmlns:p14="http://schemas.microsoft.com/office/powerpoint/2010/main" val="4006214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While the founding partners / participants are usually hotels, local dining, retail and attractions can collect the visitor fee right for the scale of their business, and contribute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As an example, this graphic shows highlighted hotels that will participate along with some local dining, retail and attractions</a:t>
            </a:r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They each decided on a visitor fee to add to their </a:t>
            </a:r>
            <a:r>
              <a:rPr lang="en-US" dirty="0" err="1"/>
              <a:t>reciepts</a:t>
            </a:r>
            <a:r>
              <a:rPr lang="en-US" dirty="0"/>
              <a:t> and contribute to the TID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40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A TID can be one, large are comprised of all those type of businesses aforementioned</a:t>
            </a:r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01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aba728110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14aba728110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aba728110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14aba728110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aba728110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14aba728110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aba728110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4aba728110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fd520c00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5fd520c00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recap …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Different Businesses Contribute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TIDs are primarily created with lodging/hotels as the lead partners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They have the visitor spending levels and frequency to establish and collect new visitor fees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Other tourism business sectors such as dining, retail and attractions can contribute if the local business community is unified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Specific Businesses Contribute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Businesses representing specific business sectors can collaborate and petition for a TID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TID plan with only lodging, wineries, distilleries, cideries; or, restaurants or certain types of attractions can be created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Those benefiting businesses would collaborate, create their TID zone boundaries and plan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Then, petition the local government to adopt and pass the TID plan (as with the example above)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fd520c00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5fd520c00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Richmond Region Tourism is the first, and currently only, TID in Virginia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It is comprised of the current, regional tourism partners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Each locality passed local ordinances agreeing to participate in the TID, and to collect the funds from participating hotels to give to the TID Governing Body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funds are then used regionally</a:t>
            </a:r>
            <a:endParaRPr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aba728110_3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4aba728110_3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Tourism Zones can overlap with Virginia Opportunity Zones and other business zones, and do not share zone requirements and mandates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includes the TIDs (Tourism Improvement Districts)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newest of Virginia's tourism-related zone opportunities, TIDs authorize any a locality to create a local tourism improvement district plan, consisting of fees charged to visitors and used to fund tourism promotion activities and capital improvements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All TID funded initiatives follow the a plan, created by </a:t>
            </a:r>
            <a:r>
              <a:rPr lang="en-US" sz="1200" i="1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Governing Board</a:t>
            </a: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whose members are benefiting businesses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Visit &gt; </a:t>
            </a:r>
            <a:r>
              <a:rPr lang="en-US" sz="120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/>
              </a:rPr>
              <a:t>CIVITAS Advisor’s TIDs webpage for a deeper dive into TIDs</a:t>
            </a: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and contact </a:t>
            </a:r>
            <a:r>
              <a:rPr lang="en-US" sz="12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Tiffany Gallagher </a:t>
            </a:r>
            <a:r>
              <a:rPr lang="en-US" sz="1200" b="1" u="sng">
                <a:solidFill>
                  <a:srgbClr val="0563C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tgallagher@civitasadvisors.com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87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TDFP / Tourism Development Financing Program was created and written into VA Code in 2011 by the General Assembly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Its main purpose is to support filling deficiencies in tourism product (mainly lodging) where visitor demand is high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To identify where product development is needed and to support the funding for these key, larger-scale projects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* Click to fade in next image on this slide &gt; the “</a:t>
            </a:r>
            <a:r>
              <a:rPr lang="en-US" dirty="0">
                <a:solidFill>
                  <a:srgbClr val="FF0000"/>
                </a:solidFill>
              </a:rPr>
              <a:t>Tourism Development in ACTION</a:t>
            </a:r>
            <a:r>
              <a:rPr lang="en-US" dirty="0"/>
              <a:t>”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Rather than read the code together (quite daunting </a:t>
            </a:r>
            <a:r>
              <a:rPr lang="en-US" dirty="0">
                <a:sym typeface="Wingdings" panose="05000000000000000000" pitchFamily="2" charset="2"/>
              </a:rPr>
              <a:t> ) let’s look at the exciting results that TDFP has brought to VA</a:t>
            </a:r>
          </a:p>
          <a:p>
            <a:pPr marL="15875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dirty="0">
                <a:sym typeface="Wingdings" panose="05000000000000000000" pitchFamily="2" charset="2"/>
              </a:rPr>
              <a:t>From 2011 to 2024 …</a:t>
            </a:r>
          </a:p>
          <a:p>
            <a:pPr marL="15875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dirty="0">
                <a:sym typeface="Wingdings" panose="05000000000000000000" pitchFamily="2" charset="2"/>
              </a:rPr>
              <a:t>* Read projects and results on the graphic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48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aba728110_3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4aba728110_3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 Tourism is reaching and increasing travel from diverse groups of travelers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endParaRPr lang="en-US" sz="1200" dirty="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You’ll see where you can connect to our business resources for Black Travel, LGBTQ+ Travel and more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endParaRPr lang="en-US" sz="1200" dirty="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And, link to our consumer website and social media work towards this effort</a:t>
            </a:r>
            <a:endParaRPr sz="1200" dirty="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56085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861e117a8_0_4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 algn="l">
              <a:buNone/>
            </a:pPr>
            <a:r>
              <a:rPr lang="en-US" b="1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TDFP is not for project development with low or med visitor demand</a:t>
            </a:r>
          </a:p>
          <a:p>
            <a:pPr marL="158750" indent="0" algn="l">
              <a:buNone/>
            </a:pPr>
            <a:endParaRPr lang="en-US" b="1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b="1" dirty="0">
                <a:highlight>
                  <a:srgbClr val="FFFFFF"/>
                </a:highlight>
                <a:latin typeface="Aptos" panose="020B0004020202020204" pitchFamily="34" charset="0"/>
              </a:rPr>
              <a:t>It is specifically for areas that through data and research prove a high visitor demand not currently met</a:t>
            </a:r>
            <a:endParaRPr lang="en-US" b="1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 Is there a sector of local tourism activity in your area which has reached such high demand, that current tourism product cannot meet?</a:t>
            </a:r>
          </a:p>
          <a:p>
            <a:pPr marL="158750" indent="0" algn="l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Does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Community Comprehensive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 and address these demands?</a:t>
            </a:r>
          </a:p>
          <a:p>
            <a:pPr marL="158750" indent="0" algn="l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Development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and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Marketing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identify, benchmark and track traveler visitation, activity and visitor spending?</a:t>
            </a:r>
          </a:p>
          <a:p>
            <a:pPr marL="158750" indent="0" algn="l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potential Developer partners have a current Market / Feasibility Study with research and data proving their project can fill that local Deficiency?</a:t>
            </a:r>
          </a:p>
          <a:p>
            <a:pPr marL="158750" indent="0" algn="l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58750" indent="0" algn="l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If you’ve answered “Yes” to these key tenants of tourism development and</a:t>
            </a:r>
          </a:p>
          <a:p>
            <a:pPr marL="158750" indent="0" algn="l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marketing, then the Commonwealth’s Tourism Development Financing Program (TDFP) may be a consideration for your community</a:t>
            </a:r>
          </a:p>
          <a:p>
            <a:pPr marL="158750" indent="0" algn="l">
              <a:buNone/>
            </a:pP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g12861e117a8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How does TDFP Gap Financing support work? 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49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Using Tier 1 projects as an example, The Developer proves they have a minimum of 70% of the financing, but can’t get the final 30% from their ‘First Tier’ Lender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 Developer then shows they’ve acquired lending to cover that ‘30% Gap’ from a ‘Second Tier’ Lender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</a:rPr>
              <a:t>With all the financing in place, and a successful TDFP application certified by the State Comptroller, the project then begins construction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</a:rPr>
              <a:t>Once open and generating revenue</a:t>
            </a:r>
            <a:r>
              <a:rPr lang="en-US" dirty="0"/>
              <a:t>, the EDA (applicant) works with VA Dept. TAX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 to identify the amount of ‘Quarterly Revenue” from the project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Then, identify a number equal to 1% of that revenue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That number equal to 1% of quarterly revenue is amount each partner contribute quarterly to the Developers debt with the Lender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Thus, each partner pays the same amount toward project debt that quarter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Partners = Developer / Locality / State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process continues until the ‘Gap Debt’ is completed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04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Here are examples of the ‘3 Tiers’ which potential projects fall under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You’ll notice different levels of secured and gap financing allowed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792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75" tIns="45525" rIns="91075" bIns="45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/>
          </a:p>
        </p:txBody>
      </p:sp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2861e117a8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…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57" name="Google Shape;157;g12861e117a8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b0412a043_0_185"/>
          <p:cNvSpPr txBox="1">
            <a:spLocks noGrp="1"/>
          </p:cNvSpPr>
          <p:nvPr>
            <p:ph type="ctrTitle"/>
          </p:nvPr>
        </p:nvSpPr>
        <p:spPr>
          <a:xfrm>
            <a:off x="5725273" y="841772"/>
            <a:ext cx="22758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fb0412a043_0_1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hyperlink" Target="https://dhcd.virginia.gov/opportunity-zones-oz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atc.org/tourismzones/" TargetMode="External"/><Relationship Id="rId11" Type="http://schemas.openxmlformats.org/officeDocument/2006/relationships/hyperlink" Target="https://civitasadvisors.com/resources/research/tourism-improvement-district/" TargetMode="External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tc.org/about/doi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wconfroy@virginia.org" TargetMode="Externa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g12861e117a8_0_23">
            <a:extLst>
              <a:ext uri="{FF2B5EF4-FFF2-40B4-BE49-F238E27FC236}">
                <a16:creationId xmlns:a16="http://schemas.microsoft.com/office/drawing/2014/main" id="{9DC150AC-8368-C4A2-84A7-72E16D90071A}"/>
              </a:ext>
            </a:extLst>
          </p:cNvPr>
          <p:cNvSpPr txBox="1"/>
          <p:nvPr/>
        </p:nvSpPr>
        <p:spPr>
          <a:xfrm>
            <a:off x="3831771" y="1850726"/>
            <a:ext cx="5062178" cy="10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en-US" sz="2400" b="1" dirty="0">
                <a:solidFill>
                  <a:srgbClr val="009BD2"/>
                </a:solidFill>
                <a:latin typeface="Montserrat Black" panose="00000A00000000000000" pitchFamily="2" charset="0"/>
              </a:rPr>
              <a:t>BUSINESS DEVELOPMENT</a:t>
            </a:r>
          </a:p>
          <a:p>
            <a:pPr>
              <a:lnSpc>
                <a:spcPts val="2600"/>
              </a:lnSpc>
            </a:pP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New Funding  </a:t>
            </a:r>
            <a:r>
              <a:rPr lang="en-US" b="1" dirty="0">
                <a:solidFill>
                  <a:srgbClr val="00A7E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─ 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New Product </a:t>
            </a:r>
            <a:r>
              <a:rPr lang="en-US" b="1" dirty="0">
                <a:solidFill>
                  <a:srgbClr val="00A7E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─ 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New Visitors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/>
        </p:nvSpPr>
        <p:spPr>
          <a:xfrm>
            <a:off x="152194" y="215115"/>
            <a:ext cx="8577505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1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ExtraBold"/>
              </a:rPr>
              <a:t>│ </a:t>
            </a:r>
            <a:r>
              <a:rPr lang="en" sz="1800" b="0" i="1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Certified Projects</a:t>
            </a: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747137B-35C7-4496-868B-B6032DE5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03AF-0B86-20CC-B611-107B038AB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7" y="892743"/>
            <a:ext cx="8342142" cy="38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fb0412a043_0_78" descr="A picture containing cup, pink, indoor, c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946" y="510536"/>
            <a:ext cx="1754566" cy="23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fb0412a043_0_78"/>
          <p:cNvSpPr txBox="1"/>
          <p:nvPr/>
        </p:nvSpPr>
        <p:spPr>
          <a:xfrm>
            <a:off x="2261192" y="940575"/>
            <a:ext cx="3211596" cy="182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1" u="none" strike="noStrike" cap="none" dirty="0">
                <a:solidFill>
                  <a:srgbClr val="006686"/>
                </a:solidFill>
                <a:latin typeface="Montserrat"/>
                <a:ea typeface="Montserrat"/>
                <a:cs typeface="Montserrat"/>
                <a:sym typeface="Montserrat"/>
              </a:rPr>
              <a:t>DEFICIENCY </a:t>
            </a:r>
            <a:endParaRPr sz="800" b="0" i="0" u="none" strike="noStrike" cap="none" dirty="0">
              <a:solidFill>
                <a:srgbClr val="0066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Comprehensive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Development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Marketing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Market Study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Zone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4D65A475-D5D3-C6F9-8104-86E31F5A9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4" name="Picture 3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9EB042B3-A5E7-AA84-D6F3-7FF673DD9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033" y="431037"/>
            <a:ext cx="2015046" cy="307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D18AA-A60D-6B69-CEC8-D8E66982C520}"/>
              </a:ext>
            </a:extLst>
          </p:cNvPr>
          <p:cNvSpPr txBox="1"/>
          <p:nvPr/>
        </p:nvSpPr>
        <p:spPr>
          <a:xfrm>
            <a:off x="7421760" y="43406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5A141-5C93-EC0C-F539-4CA6E1F30CAB}"/>
              </a:ext>
            </a:extLst>
          </p:cNvPr>
          <p:cNvGrpSpPr/>
          <p:nvPr/>
        </p:nvGrpSpPr>
        <p:grpSpPr>
          <a:xfrm>
            <a:off x="7354540" y="431037"/>
            <a:ext cx="1109522" cy="602719"/>
            <a:chOff x="7354540" y="431037"/>
            <a:chExt cx="1109522" cy="6027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0C571-BBC4-AA89-D313-DAB3F4671F4A}"/>
                </a:ext>
              </a:extLst>
            </p:cNvPr>
            <p:cNvSpPr/>
            <p:nvPr/>
          </p:nvSpPr>
          <p:spPr>
            <a:xfrm>
              <a:off x="7486755" y="431037"/>
              <a:ext cx="296647" cy="45719"/>
            </a:xfrm>
            <a:prstGeom prst="rect">
              <a:avLst/>
            </a:prstGeom>
            <a:solidFill>
              <a:srgbClr val="83CB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CDCD17-B671-94A1-3F22-441974E2E7AD}"/>
                </a:ext>
              </a:extLst>
            </p:cNvPr>
            <p:cNvSpPr txBox="1"/>
            <p:nvPr/>
          </p:nvSpPr>
          <p:spPr>
            <a:xfrm>
              <a:off x="7354540" y="510536"/>
              <a:ext cx="1109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100% </a:t>
              </a:r>
              <a:r>
                <a:rPr lang="en-US" b="1" dirty="0">
                  <a:solidFill>
                    <a:schemeClr val="tx1"/>
                  </a:solidFill>
                </a:rPr>
                <a:t>Financing</a:t>
              </a:r>
            </a:p>
          </p:txBody>
        </p:sp>
      </p:grpSp>
      <p:sp>
        <p:nvSpPr>
          <p:cNvPr id="9" name="Google Shape;195;gfb0412a043_0_78">
            <a:extLst>
              <a:ext uri="{FF2B5EF4-FFF2-40B4-BE49-F238E27FC236}">
                <a16:creationId xmlns:a16="http://schemas.microsoft.com/office/drawing/2014/main" id="{8CABE219-89E1-BFB3-2B9A-489660CDCE72}"/>
              </a:ext>
            </a:extLst>
          </p:cNvPr>
          <p:cNvSpPr txBox="1"/>
          <p:nvPr/>
        </p:nvSpPr>
        <p:spPr>
          <a:xfrm>
            <a:off x="809458" y="3581497"/>
            <a:ext cx="7027800" cy="86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buSzPts val="2000"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ncrement</a:t>
            </a:r>
            <a:r>
              <a:rPr lang="en-US" sz="2000" b="1" i="0" u="none" strike="noStrike" cap="none" dirty="0">
                <a:solidFill>
                  <a:srgbClr val="7570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inancing</a:t>
            </a:r>
            <a:endParaRPr sz="20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Municipality, State and Developer </a:t>
            </a:r>
            <a:r>
              <a:rPr lang="en-US" sz="1600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collect and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future fee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revenues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towards the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Developer’s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debt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the Lender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BA575BB2-4226-09B0-7F11-094C7ACA7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63" y="1974164"/>
            <a:ext cx="888851" cy="888851"/>
          </a:xfrm>
          <a:prstGeom prst="rect">
            <a:avLst/>
          </a:prstGeom>
        </p:spPr>
      </p:pic>
      <p:pic>
        <p:nvPicPr>
          <p:cNvPr id="133" name="Google Shape;133;g12861e117a8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381ED3-33D5-C40E-3701-40134E55EB3C}"/>
              </a:ext>
            </a:extLst>
          </p:cNvPr>
          <p:cNvSpPr txBox="1"/>
          <p:nvPr/>
        </p:nvSpPr>
        <p:spPr>
          <a:xfrm>
            <a:off x="5480060" y="2934026"/>
            <a:ext cx="88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TZONE</a:t>
            </a:r>
          </a:p>
        </p:txBody>
      </p:sp>
    </p:spTree>
    <p:extLst>
      <p:ext uri="{BB962C8B-B14F-4D97-AF65-F5344CB8AC3E}">
        <p14:creationId xmlns:p14="http://schemas.microsoft.com/office/powerpoint/2010/main" val="53034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B394B911-E6D4-1D23-80F8-E4A46E65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174" name="Google Shape;174;gfb0412a043_0_45"/>
          <p:cNvSpPr txBox="1"/>
          <p:nvPr/>
        </p:nvSpPr>
        <p:spPr>
          <a:xfrm>
            <a:off x="2325103" y="4563769"/>
            <a:ext cx="4493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2400" b="0" i="0" u="none" strike="noStrike" cap="none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D93D2-C438-0343-92E5-F32513BB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545"/>
            <a:ext cx="9144000" cy="4045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87C169-A5D0-83DE-450E-6BFDDC4689F6}"/>
              </a:ext>
            </a:extLst>
          </p:cNvPr>
          <p:cNvSpPr/>
          <p:nvPr/>
        </p:nvSpPr>
        <p:spPr>
          <a:xfrm>
            <a:off x="1070875" y="299631"/>
            <a:ext cx="2811658" cy="127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Google Shape;173;gfb0412a043_0_45"/>
          <p:cNvSpPr txBox="1"/>
          <p:nvPr/>
        </p:nvSpPr>
        <p:spPr>
          <a:xfrm>
            <a:off x="293110" y="315506"/>
            <a:ext cx="5029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 Zones in Virginia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ated city map&#10;&#10;Description automatically generated">
            <a:extLst>
              <a:ext uri="{FF2B5EF4-FFF2-40B4-BE49-F238E27FC236}">
                <a16:creationId xmlns:a16="http://schemas.microsoft.com/office/drawing/2014/main" id="{478CC446-6CC6-4867-FFB5-DB257E2A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A5F30AC-9E29-665E-FC0A-17ECB4A05586}"/>
              </a:ext>
            </a:extLst>
          </p:cNvPr>
          <p:cNvSpPr/>
          <p:nvPr/>
        </p:nvSpPr>
        <p:spPr>
          <a:xfrm rot="-600000">
            <a:off x="428028" y="513500"/>
            <a:ext cx="5485007" cy="2157501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CAFE6-A87E-30B3-1D33-0AC5846EE670}"/>
              </a:ext>
            </a:extLst>
          </p:cNvPr>
          <p:cNvSpPr/>
          <p:nvPr/>
        </p:nvSpPr>
        <p:spPr>
          <a:xfrm>
            <a:off x="5700091" y="2246243"/>
            <a:ext cx="2822713" cy="1865246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DD4B4B-94B1-B44F-F65F-B93272AA6169}"/>
              </a:ext>
            </a:extLst>
          </p:cNvPr>
          <p:cNvSpPr/>
          <p:nvPr/>
        </p:nvSpPr>
        <p:spPr>
          <a:xfrm rot="-1080000">
            <a:off x="861886" y="2853769"/>
            <a:ext cx="4362583" cy="1131823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E579D4BB-C480-7CC7-FC57-D4C5E8E2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xelated city map&#10;&#10;Description automatically generated">
            <a:extLst>
              <a:ext uri="{FF2B5EF4-FFF2-40B4-BE49-F238E27FC236}">
                <a16:creationId xmlns:a16="http://schemas.microsoft.com/office/drawing/2014/main" id="{295EF765-96A4-FC11-36FB-7130A94F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0F6EB2-7FA0-265F-8623-B7AE19AC7F7F}"/>
              </a:ext>
            </a:extLst>
          </p:cNvPr>
          <p:cNvSpPr/>
          <p:nvPr/>
        </p:nvSpPr>
        <p:spPr>
          <a:xfrm>
            <a:off x="680830" y="298174"/>
            <a:ext cx="7986092" cy="446730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90580A97-ECDD-45B7-AD64-8DD175751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fb0412a043_0_52"/>
          <p:cNvPicPr preferRelativeResize="0"/>
          <p:nvPr/>
        </p:nvPicPr>
        <p:blipFill rotWithShape="1">
          <a:blip r:embed="rId3">
            <a:alphaModFix/>
          </a:blip>
          <a:srcRect l="14651" t="9973" r="15710" b="4270"/>
          <a:stretch/>
        </p:blipFill>
        <p:spPr>
          <a:xfrm>
            <a:off x="773546" y="132985"/>
            <a:ext cx="7041250" cy="487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543DABB7-9AC7-9C2D-9EC9-07075963A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B2397063-22C3-C648-84AB-BBBFFC64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86" y="1965429"/>
            <a:ext cx="887907" cy="888852"/>
          </a:xfrm>
          <a:prstGeom prst="rect">
            <a:avLst/>
          </a:prstGeom>
        </p:spPr>
      </p:pic>
      <p:pic>
        <p:nvPicPr>
          <p:cNvPr id="133" name="Google Shape;133;g12861e117a8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EDCDE9-F1F2-EE7D-154E-B6A1D41CA0A7}"/>
              </a:ext>
            </a:extLst>
          </p:cNvPr>
          <p:cNvSpPr txBox="1"/>
          <p:nvPr/>
        </p:nvSpPr>
        <p:spPr>
          <a:xfrm>
            <a:off x="6767574" y="2934026"/>
            <a:ext cx="817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TID</a:t>
            </a:r>
          </a:p>
        </p:txBody>
      </p:sp>
    </p:spTree>
    <p:extLst>
      <p:ext uri="{BB962C8B-B14F-4D97-AF65-F5344CB8AC3E}">
        <p14:creationId xmlns:p14="http://schemas.microsoft.com/office/powerpoint/2010/main" val="199147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600F622E-A1A0-B527-708D-5114ACCF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208" name="Google Shape;208;g14aba728110_3_10"/>
          <p:cNvSpPr txBox="1"/>
          <p:nvPr/>
        </p:nvSpPr>
        <p:spPr>
          <a:xfrm>
            <a:off x="6929" y="166121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 business district created to increase revenue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for destination marketing &amp; capital investment</a:t>
            </a:r>
            <a:endParaRPr sz="2400" b="0" i="0" u="none" strike="noStrike" cap="non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9" name="Google Shape;209;g14aba728110_3_10"/>
          <p:cNvSpPr txBox="1"/>
          <p:nvPr/>
        </p:nvSpPr>
        <p:spPr>
          <a:xfrm>
            <a:off x="1514622" y="587082"/>
            <a:ext cx="632577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>
                <a:solidFill>
                  <a:srgbClr val="6AA100"/>
                </a:solidFill>
                <a:latin typeface="Arial"/>
                <a:ea typeface="Arial"/>
                <a:cs typeface="Arial"/>
                <a:sym typeface="Arial"/>
              </a:rPr>
              <a:t>Tourism Improvement Districts</a:t>
            </a:r>
            <a:endParaRPr sz="2400" b="1" i="0" u="none" strike="noStrike" cap="none" dirty="0">
              <a:solidFill>
                <a:srgbClr val="6AA1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4aba728110_3_10"/>
          <p:cNvSpPr txBox="1"/>
          <p:nvPr/>
        </p:nvSpPr>
        <p:spPr>
          <a:xfrm>
            <a:off x="6929" y="408403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1" name="Google Shape;211;g14aba728110_3_10"/>
          <p:cNvSpPr txBox="1"/>
          <p:nvPr/>
        </p:nvSpPr>
        <p:spPr>
          <a:xfrm>
            <a:off x="0" y="322517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Tourism businesses collect new visitor fees to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fund local tourism marketing &amp; development </a:t>
            </a:r>
            <a:endParaRPr sz="24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212" name="Google Shape;212;g14aba728110_3_10"/>
          <p:cNvCxnSpPr/>
          <p:nvPr/>
        </p:nvCxnSpPr>
        <p:spPr>
          <a:xfrm>
            <a:off x="2438402" y="2913975"/>
            <a:ext cx="4232700" cy="0"/>
          </a:xfrm>
          <a:prstGeom prst="straightConnector1">
            <a:avLst/>
          </a:prstGeom>
          <a:noFill/>
          <a:ln w="9525" cap="flat" cmpd="sng">
            <a:solidFill>
              <a:srgbClr val="6AA1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FAC067-96DF-379A-57F0-1B1BB810EC85}"/>
              </a:ext>
            </a:extLst>
          </p:cNvPr>
          <p:cNvSpPr/>
          <p:nvPr/>
        </p:nvSpPr>
        <p:spPr>
          <a:xfrm>
            <a:off x="5153634" y="1595231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39371-1767-A4D5-6878-9D821CF085E4}"/>
              </a:ext>
            </a:extLst>
          </p:cNvPr>
          <p:cNvSpPr/>
          <p:nvPr/>
        </p:nvSpPr>
        <p:spPr>
          <a:xfrm>
            <a:off x="5564451" y="1369944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86BF8-2403-53D1-9FDD-D97896F9D80B}"/>
              </a:ext>
            </a:extLst>
          </p:cNvPr>
          <p:cNvSpPr/>
          <p:nvPr/>
        </p:nvSpPr>
        <p:spPr>
          <a:xfrm>
            <a:off x="5655172" y="781879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62894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3BD0F0-92AA-E555-CD60-59E0268136C6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3BA6A33E-11AD-1ACB-E8E6-5D54B1B9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DEB138-BDED-8041-D9DE-839562A0271D}"/>
              </a:ext>
            </a:extLst>
          </p:cNvPr>
          <p:cNvGrpSpPr/>
          <p:nvPr/>
        </p:nvGrpSpPr>
        <p:grpSpPr>
          <a:xfrm>
            <a:off x="4039406" y="1974165"/>
            <a:ext cx="887906" cy="1298415"/>
            <a:chOff x="4232734" y="1974165"/>
            <a:chExt cx="887906" cy="1298415"/>
          </a:xfrm>
        </p:grpSpPr>
        <p:pic>
          <p:nvPicPr>
            <p:cNvPr id="15" name="Picture 14" descr="A blue square with white building&#10;&#10;Description automatically generated">
              <a:extLst>
                <a:ext uri="{FF2B5EF4-FFF2-40B4-BE49-F238E27FC236}">
                  <a16:creationId xmlns:a16="http://schemas.microsoft.com/office/drawing/2014/main" id="{292BB9C2-286D-EA64-B2AE-4E06453C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734" y="1974165"/>
              <a:ext cx="887906" cy="8888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59C127-83A3-48CD-AC2A-EDBF201820CE}"/>
                </a:ext>
              </a:extLst>
            </p:cNvPr>
            <p:cNvSpPr txBox="1"/>
            <p:nvPr/>
          </p:nvSpPr>
          <p:spPr>
            <a:xfrm>
              <a:off x="4232734" y="2934026"/>
              <a:ext cx="88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TDFP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555186-63FE-4BA6-9F89-928B654A43BC}"/>
              </a:ext>
            </a:extLst>
          </p:cNvPr>
          <p:cNvGrpSpPr/>
          <p:nvPr/>
        </p:nvGrpSpPr>
        <p:grpSpPr>
          <a:xfrm>
            <a:off x="5200976" y="1974164"/>
            <a:ext cx="894554" cy="1298416"/>
            <a:chOff x="5480060" y="1974164"/>
            <a:chExt cx="894554" cy="1298416"/>
          </a:xfrm>
        </p:grpSpPr>
        <p:pic>
          <p:nvPicPr>
            <p:cNvPr id="17" name="Picture 16" descr="A yellow square with white dots&#10;&#10;Description automatically generated">
              <a:extLst>
                <a:ext uri="{FF2B5EF4-FFF2-40B4-BE49-F238E27FC236}">
                  <a16:creationId xmlns:a16="http://schemas.microsoft.com/office/drawing/2014/main" id="{BA575BB2-4226-09B0-7F11-094C7ACA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5763" y="1974164"/>
              <a:ext cx="888851" cy="888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381ED3-33D5-C40E-3701-40134E55EB3C}"/>
                </a:ext>
              </a:extLst>
            </p:cNvPr>
            <p:cNvSpPr txBox="1"/>
            <p:nvPr/>
          </p:nvSpPr>
          <p:spPr>
            <a:xfrm>
              <a:off x="5480060" y="2934026"/>
              <a:ext cx="88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TZONE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5A5296-64F2-0C96-FE36-E3315D56CBDC}"/>
              </a:ext>
            </a:extLst>
          </p:cNvPr>
          <p:cNvGrpSpPr/>
          <p:nvPr/>
        </p:nvGrpSpPr>
        <p:grpSpPr>
          <a:xfrm>
            <a:off x="6362546" y="1974164"/>
            <a:ext cx="887907" cy="1307151"/>
            <a:chOff x="6727386" y="1965429"/>
            <a:chExt cx="887907" cy="1307151"/>
          </a:xfrm>
        </p:grpSpPr>
        <p:pic>
          <p:nvPicPr>
            <p:cNvPr id="19" name="Picture 18" descr="A green square with white dots and a cross&#10;&#10;Description automatically generated">
              <a:extLst>
                <a:ext uri="{FF2B5EF4-FFF2-40B4-BE49-F238E27FC236}">
                  <a16:creationId xmlns:a16="http://schemas.microsoft.com/office/drawing/2014/main" id="{B2397063-22C3-C648-84AB-BBBFFC6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7386" y="1965429"/>
              <a:ext cx="887907" cy="8888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EDCDE9-F1F2-EE7D-154E-B6A1D41CA0A7}"/>
                </a:ext>
              </a:extLst>
            </p:cNvPr>
            <p:cNvSpPr txBox="1"/>
            <p:nvPr/>
          </p:nvSpPr>
          <p:spPr>
            <a:xfrm>
              <a:off x="6767574" y="2934026"/>
              <a:ext cx="8178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TID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343483-DC68-8509-8E41-7091DDE07DBC}"/>
              </a:ext>
            </a:extLst>
          </p:cNvPr>
          <p:cNvGrpSpPr/>
          <p:nvPr/>
        </p:nvGrpSpPr>
        <p:grpSpPr>
          <a:xfrm>
            <a:off x="7366781" y="1965429"/>
            <a:ext cx="1134793" cy="1307151"/>
            <a:chOff x="7784123" y="1965429"/>
            <a:chExt cx="1134793" cy="1307151"/>
          </a:xfrm>
        </p:grpSpPr>
        <p:pic>
          <p:nvPicPr>
            <p:cNvPr id="3" name="Picture 2" descr="A group of people in a purple square&#10;&#10;Description automatically generated">
              <a:extLst>
                <a:ext uri="{FF2B5EF4-FFF2-40B4-BE49-F238E27FC236}">
                  <a16:creationId xmlns:a16="http://schemas.microsoft.com/office/drawing/2014/main" id="{530524DD-E5D1-7978-0A98-5FAFDFB4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9072" y="1965429"/>
              <a:ext cx="887907" cy="8888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441C5C-C203-1B65-45D8-DA1B375435A1}"/>
                </a:ext>
              </a:extLst>
            </p:cNvPr>
            <p:cNvSpPr txBox="1"/>
            <p:nvPr/>
          </p:nvSpPr>
          <p:spPr>
            <a:xfrm>
              <a:off x="7784123" y="2934026"/>
              <a:ext cx="113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VISITORS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AE0C5F-37A8-D016-0080-709E8C9DBCEF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52032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067193-5933-152C-F6ED-8A2EA7915E4D}"/>
              </a:ext>
            </a:extLst>
          </p:cNvPr>
          <p:cNvSpPr/>
          <p:nvPr/>
        </p:nvSpPr>
        <p:spPr>
          <a:xfrm>
            <a:off x="1094419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691F74-9645-4478-C547-2618B5B6AA87}"/>
              </a:ext>
            </a:extLst>
          </p:cNvPr>
          <p:cNvSpPr/>
          <p:nvPr/>
        </p:nvSpPr>
        <p:spPr>
          <a:xfrm>
            <a:off x="7686995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71C2EE-B789-FC7C-23BD-6DFF4A6FF5C4}"/>
              </a:ext>
            </a:extLst>
          </p:cNvPr>
          <p:cNvSpPr/>
          <p:nvPr/>
        </p:nvSpPr>
        <p:spPr>
          <a:xfrm>
            <a:off x="7110026" y="315249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62B5EF-207F-380B-3EDC-DB4820C735D2}"/>
              </a:ext>
            </a:extLst>
          </p:cNvPr>
          <p:cNvSpPr/>
          <p:nvPr/>
        </p:nvSpPr>
        <p:spPr>
          <a:xfrm>
            <a:off x="2588952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2D852E-8EC0-0364-FEAE-8CC3ADA8E770}"/>
              </a:ext>
            </a:extLst>
          </p:cNvPr>
          <p:cNvSpPr/>
          <p:nvPr/>
        </p:nvSpPr>
        <p:spPr>
          <a:xfrm>
            <a:off x="2113916" y="301783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C0C155-2285-C01B-13C7-1A98C2DE5148}"/>
              </a:ext>
            </a:extLst>
          </p:cNvPr>
          <p:cNvSpPr/>
          <p:nvPr/>
        </p:nvSpPr>
        <p:spPr>
          <a:xfrm>
            <a:off x="1612917" y="325473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0A7F26-00AD-5C04-0F1C-4FBCDC7C08ED}"/>
              </a:ext>
            </a:extLst>
          </p:cNvPr>
          <p:cNvSpPr/>
          <p:nvPr/>
        </p:nvSpPr>
        <p:spPr>
          <a:xfrm>
            <a:off x="731833" y="23568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68EB60-45F7-3549-30C8-0E62DDF97E0F}"/>
              </a:ext>
            </a:extLst>
          </p:cNvPr>
          <p:cNvSpPr/>
          <p:nvPr/>
        </p:nvSpPr>
        <p:spPr>
          <a:xfrm>
            <a:off x="1207062" y="209929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521B34-952C-E89E-9600-C1275446B78A}"/>
              </a:ext>
            </a:extLst>
          </p:cNvPr>
          <p:cNvSpPr/>
          <p:nvPr/>
        </p:nvSpPr>
        <p:spPr>
          <a:xfrm>
            <a:off x="1578316" y="1860155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E1BEE6-F091-0A77-EA40-5E521B9CFAB2}"/>
              </a:ext>
            </a:extLst>
          </p:cNvPr>
          <p:cNvSpPr/>
          <p:nvPr/>
        </p:nvSpPr>
        <p:spPr>
          <a:xfrm>
            <a:off x="2113916" y="367215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CBEEC3-D9CC-22EB-3304-AACCA4426010}"/>
              </a:ext>
            </a:extLst>
          </p:cNvPr>
          <p:cNvSpPr/>
          <p:nvPr/>
        </p:nvSpPr>
        <p:spPr>
          <a:xfrm>
            <a:off x="4232974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A66F6F-F75D-BEE0-D274-F05BD778B1D5}"/>
              </a:ext>
            </a:extLst>
          </p:cNvPr>
          <p:cNvSpPr/>
          <p:nvPr/>
        </p:nvSpPr>
        <p:spPr>
          <a:xfrm>
            <a:off x="4646062" y="306870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2C8467-4F77-D493-B1FD-5613321E6F15}"/>
              </a:ext>
            </a:extLst>
          </p:cNvPr>
          <p:cNvSpPr/>
          <p:nvPr/>
        </p:nvSpPr>
        <p:spPr>
          <a:xfrm>
            <a:off x="4414267" y="154837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5D760B75-0103-843E-F8D5-99DCC394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3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AE0C5F-37A8-D016-0080-709E8C9DBCEF}"/>
              </a:ext>
            </a:extLst>
          </p:cNvPr>
          <p:cNvSpPr/>
          <p:nvPr/>
        </p:nvSpPr>
        <p:spPr>
          <a:xfrm>
            <a:off x="543337" y="0"/>
            <a:ext cx="8486092" cy="5036489"/>
          </a:xfrm>
          <a:prstGeom prst="ellipse">
            <a:avLst/>
          </a:prstGeom>
          <a:solidFill>
            <a:srgbClr val="C00000">
              <a:alpha val="50000"/>
            </a:srgb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62894" y="2611506"/>
            <a:ext cx="372525" cy="1159565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F9E9C5-43E9-9AD3-3EFA-A8FEDC0FCC33}"/>
              </a:ext>
            </a:extLst>
          </p:cNvPr>
          <p:cNvSpPr/>
          <p:nvPr/>
        </p:nvSpPr>
        <p:spPr>
          <a:xfrm>
            <a:off x="1935010" y="457531"/>
            <a:ext cx="1677863" cy="143123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EB9C3A36-5201-F510-8696-EA503B48F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91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aba728110_3_38"/>
          <p:cNvSpPr txBox="1"/>
          <p:nvPr/>
        </p:nvSpPr>
        <p:spPr>
          <a:xfrm>
            <a:off x="268600" y="1573425"/>
            <a:ext cx="26406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0" i="1" u="none" strike="noStrike" cap="none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Tourism Businesses 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Initiates TID interest from local tourism businesses (hotels, restaurants,  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   attractions, etc.)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Collaborates with Locality to develop TID boundaries, eligibility, requirements and plan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41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Petitions Locality to create and  adopt TID plan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31" name="Google Shape;231;g14aba728110_3_38"/>
          <p:cNvCxnSpPr/>
          <p:nvPr/>
        </p:nvCxnSpPr>
        <p:spPr>
          <a:xfrm>
            <a:off x="2909100" y="1931700"/>
            <a:ext cx="5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g14aba728110_3_38"/>
          <p:cNvCxnSpPr/>
          <p:nvPr/>
        </p:nvCxnSpPr>
        <p:spPr>
          <a:xfrm>
            <a:off x="5549595" y="1931789"/>
            <a:ext cx="23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g14aba728110_3_38"/>
          <p:cNvSpPr txBox="1"/>
          <p:nvPr/>
        </p:nvSpPr>
        <p:spPr>
          <a:xfrm>
            <a:off x="3010188" y="1573425"/>
            <a:ext cx="2450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Leading Locality</a:t>
            </a:r>
            <a:endParaRPr sz="13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0" i="1" u="none" strike="noStrike" cap="none">
                <a:solidFill>
                  <a:srgbClr val="1480B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Municipality containing TID</a:t>
            </a:r>
            <a:endParaRPr sz="1300" b="0" i="0" u="none" strike="noStrike" cap="none">
              <a:solidFill>
                <a:srgbClr val="1480B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00" b="0" i="1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Holds public hearings to review and adopt TID plan</a:t>
            </a:r>
            <a:endParaRPr sz="1300" b="0" i="0" u="none" strike="noStrike" cap="none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Approves petition to create TID program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Collects fees and remits them to the TID Governing Board</a:t>
            </a:r>
            <a:endParaRPr sz="13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g14aba728110_3_38"/>
          <p:cNvSpPr txBox="1"/>
          <p:nvPr/>
        </p:nvSpPr>
        <p:spPr>
          <a:xfrm>
            <a:off x="3003100" y="4237800"/>
            <a:ext cx="2391000" cy="400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480B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</a:t>
            </a:r>
            <a:r>
              <a:rPr lang="en-US" sz="1000" b="0" i="1" u="none" strike="noStrike" cap="non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Multiple localities can form</a:t>
            </a:r>
            <a:endParaRPr sz="1000" b="0" i="1" u="none" strike="noStrike" cap="none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regional TID </a:t>
            </a:r>
            <a:endParaRPr sz="1000" b="0" i="1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35" name="Google Shape;235;g14aba728110_3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6611" y="101363"/>
            <a:ext cx="1464625" cy="15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4aba728110_3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125" y="101363"/>
            <a:ext cx="1464625" cy="1373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g14aba728110_3_38"/>
          <p:cNvGrpSpPr/>
          <p:nvPr/>
        </p:nvGrpSpPr>
        <p:grpSpPr>
          <a:xfrm>
            <a:off x="5563700" y="101363"/>
            <a:ext cx="3423300" cy="4381162"/>
            <a:chOff x="5563700" y="101363"/>
            <a:chExt cx="3423300" cy="4381162"/>
          </a:xfrm>
        </p:grpSpPr>
        <p:sp>
          <p:nvSpPr>
            <p:cNvPr id="238" name="Google Shape;238;g14aba728110_3_38"/>
            <p:cNvSpPr txBox="1"/>
            <p:nvPr/>
          </p:nvSpPr>
          <p:spPr>
            <a:xfrm>
              <a:off x="5563700" y="1573425"/>
              <a:ext cx="3423300" cy="290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TID Governing Board</a:t>
              </a:r>
              <a:endParaRPr sz="13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300" b="0" i="1" u="none" strike="noStrike" cap="none">
                  <a:solidFill>
                    <a:srgbClr val="92D05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Governing Board over TID Plan</a:t>
              </a:r>
              <a:endParaRPr sz="1300" b="0" i="0" u="none" strike="noStrike" cap="none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300" b="0" i="1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16668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Libre Franklin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Directs the funds received from the participating businesses </a:t>
              </a: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Libre Franklin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Executes the marketing efforts based on the adopted plan</a:t>
              </a: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Libre Franklin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Oversees any changes to the TID Plan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1968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Libre Franklin"/>
                <a:buNone/>
              </a:pP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Libre Franklin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Creates more marketing dollars for local tourism efforts and campaigns</a:t>
              </a:r>
              <a:endParaRPr sz="1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ibre Franklin Thin"/>
                <a:ea typeface="Libre Franklin Thin"/>
                <a:cs typeface="Libre Franklin Thin"/>
                <a:sym typeface="Libre Franklin Thin"/>
              </a:endParaRPr>
            </a:p>
          </p:txBody>
        </p:sp>
        <p:pic>
          <p:nvPicPr>
            <p:cNvPr id="239" name="Google Shape;239;g14aba728110_3_38" descr="Diagra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23455" y="101363"/>
              <a:ext cx="1464625" cy="1371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1D2EA200-3D55-5F32-7380-C2A842E1C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4aba728110_3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461350" cy="138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4aba728110_3_21"/>
          <p:cNvSpPr txBox="1"/>
          <p:nvPr/>
        </p:nvSpPr>
        <p:spPr>
          <a:xfrm>
            <a:off x="2138349" y="1677910"/>
            <a:ext cx="63252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030A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Grow &amp; Leverage Tourism Funding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Stable and fixed funding sources for marketing efforts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Industry-led and privately managed and approved by stakeholders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Existing funding protected and new funding stays with the industry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Designed to increase longer stays and more visitor spending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Accountability and transparency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Mitigate the harsh impacts COVID-19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121B518F-5326-9877-8B76-2DABE7FB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14aba728110_3_6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522675" cy="1426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14aba728110_3_62"/>
          <p:cNvSpPr txBox="1"/>
          <p:nvPr/>
        </p:nvSpPr>
        <p:spPr>
          <a:xfrm>
            <a:off x="2292362" y="1621902"/>
            <a:ext cx="63252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 Usage</a:t>
            </a:r>
            <a:endParaRPr sz="1000" b="0" i="1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Marketing, capital improvements, programming, workforce                   and DEI training</a:t>
            </a:r>
            <a:endParaRPr sz="1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Sales site visits and events, group meeting incentives and bid fees, group commissions and rebates</a:t>
            </a:r>
            <a:endParaRPr sz="1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Pay expenses to the Administering Nonprofit associated with the TID management and efforts</a:t>
            </a:r>
            <a:endParaRPr sz="1400" b="0" i="0" u="none" strike="noStrike" cap="none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48A7D62D-CAA0-5D3D-E6ED-D1F86005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4aba728110_3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469" y="216063"/>
            <a:ext cx="1186750" cy="8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4aba728110_3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05" y="133522"/>
            <a:ext cx="1461350" cy="13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4aba728110_3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525" y="257500"/>
            <a:ext cx="765550" cy="7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4aba728110_3_78"/>
          <p:cNvSpPr txBox="1"/>
          <p:nvPr/>
        </p:nvSpPr>
        <p:spPr>
          <a:xfrm>
            <a:off x="2733372" y="1255116"/>
            <a:ext cx="2450400" cy="3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Funding Examples</a:t>
            </a:r>
            <a:endParaRPr sz="10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rgbClr val="22222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</a:t>
            </a:r>
            <a:r>
              <a:rPr lang="en-US" sz="1400" b="0" i="0" u="none" strike="noStrike" cap="none" dirty="0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odging 70+ rooms add 2% room/</a:t>
            </a:r>
            <a:r>
              <a:rPr lang="en-US" sz="1400" b="0" i="0" u="none" strike="noStrike" cap="none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night </a:t>
            </a:r>
            <a:r>
              <a:rPr lang="en-US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fee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Eligible = </a:t>
            </a:r>
            <a:r>
              <a:rPr lang="en-US" sz="1400" b="0" i="0" u="none" strike="noStrike" cap="none" dirty="0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advertising costs, agency fees, production, printing, distribution costs, training, travel, printed material, promotional items, information technology, market intelligence, research, &amp; performance audits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6" name="Google Shape;266;g14aba728110_3_78"/>
          <p:cNvSpPr txBox="1"/>
          <p:nvPr/>
        </p:nvSpPr>
        <p:spPr>
          <a:xfrm>
            <a:off x="5552772" y="1255116"/>
            <a:ext cx="24504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Funding Results</a:t>
            </a:r>
            <a:endParaRPr sz="1000" b="0" i="1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22222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.75% on room daily rate</a:t>
            </a:r>
            <a:endParaRPr sz="1400" b="0" i="0" u="none" strike="noStrike" cap="none">
              <a:solidFill>
                <a:srgbClr val="22222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Achieved ROI of 8:1 for funds allocated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$5.6 Million collected in their first year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92 Large conventions &amp; events funded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Resulted in $1.6 Billion in economic impact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70CD345A-71E8-6ED4-958B-5C52FB596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6" name="Google Shape;336;g25fd520c000_0_52"/>
          <p:cNvCxnSpPr>
            <a:cxnSpLocks/>
          </p:cNvCxnSpPr>
          <p:nvPr/>
        </p:nvCxnSpPr>
        <p:spPr>
          <a:xfrm>
            <a:off x="4603611" y="569273"/>
            <a:ext cx="0" cy="4057392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7" name="Google Shape;337;g25fd520c000_0_52"/>
          <p:cNvSpPr txBox="1"/>
          <p:nvPr/>
        </p:nvSpPr>
        <p:spPr>
          <a:xfrm>
            <a:off x="6033151" y="3452021"/>
            <a:ext cx="17745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99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Wineries</a:t>
            </a:r>
            <a:endParaRPr sz="1200" b="0" i="0" u="none" strike="noStrike" cap="none" dirty="0">
              <a:solidFill>
                <a:srgbClr val="99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Distilleries</a:t>
            </a:r>
            <a:endParaRPr sz="1200" b="0" i="0" u="none" strike="noStrike" cap="none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EF86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Cideries</a:t>
            </a:r>
            <a:endParaRPr sz="1200" b="1" i="0" u="none" strike="noStrike" cap="none" dirty="0">
              <a:solidFill>
                <a:srgbClr val="EF86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BF9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Breweries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Meaderies</a:t>
            </a:r>
            <a:endParaRPr sz="1200" b="1" i="0" u="none" strike="noStrike" cap="none" dirty="0">
              <a:solidFill>
                <a:schemeClr val="tx2">
                  <a:lumMod val="25000"/>
                </a:schemeClr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Google Shape;320;g25fd520c000_0_52">
            <a:extLst>
              <a:ext uri="{FF2B5EF4-FFF2-40B4-BE49-F238E27FC236}">
                <a16:creationId xmlns:a16="http://schemas.microsoft.com/office/drawing/2014/main" id="{490971BC-8BE6-08E3-EBA4-A4BEC460DF78}"/>
              </a:ext>
            </a:extLst>
          </p:cNvPr>
          <p:cNvSpPr txBox="1"/>
          <p:nvPr/>
        </p:nvSpPr>
        <p:spPr>
          <a:xfrm>
            <a:off x="2702877" y="2728796"/>
            <a:ext cx="1784167" cy="7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Most commonly  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b="1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</a:t>
            </a:r>
            <a:r>
              <a:rPr lang="en-US" sz="900" b="1" dirty="0">
                <a:solidFill>
                  <a:srgbClr val="008BB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which creates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the maximum, substantial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volume and revenue</a:t>
            </a:r>
            <a:endParaRPr sz="900" dirty="0">
              <a:solidFill>
                <a:schemeClr val="tx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321;g25fd520c000_0_52">
            <a:extLst>
              <a:ext uri="{FF2B5EF4-FFF2-40B4-BE49-F238E27FC236}">
                <a16:creationId xmlns:a16="http://schemas.microsoft.com/office/drawing/2014/main" id="{FC88AB74-6734-E530-AA05-F782CDCBF6B6}"/>
              </a:ext>
            </a:extLst>
          </p:cNvPr>
          <p:cNvSpPr txBox="1"/>
          <p:nvPr/>
        </p:nvSpPr>
        <p:spPr>
          <a:xfrm>
            <a:off x="3046782" y="618909"/>
            <a:ext cx="1475536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b="1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Town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–</a:t>
            </a: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City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County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322;g25fd520c000_0_52">
            <a:extLst>
              <a:ext uri="{FF2B5EF4-FFF2-40B4-BE49-F238E27FC236}">
                <a16:creationId xmlns:a16="http://schemas.microsoft.com/office/drawing/2014/main" id="{BF91479F-856E-F170-B608-22E0F4F94E12}"/>
              </a:ext>
            </a:extLst>
          </p:cNvPr>
          <p:cNvSpPr/>
          <p:nvPr/>
        </p:nvSpPr>
        <p:spPr>
          <a:xfrm>
            <a:off x="281125" y="569273"/>
            <a:ext cx="2866676" cy="248274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25;g25fd520c000_0_52">
            <a:extLst>
              <a:ext uri="{FF2B5EF4-FFF2-40B4-BE49-F238E27FC236}">
                <a16:creationId xmlns:a16="http://schemas.microsoft.com/office/drawing/2014/main" id="{D87BFE11-A5EC-8A8A-AA5A-2A961B758244}"/>
              </a:ext>
            </a:extLst>
          </p:cNvPr>
          <p:cNvSpPr/>
          <p:nvPr/>
        </p:nvSpPr>
        <p:spPr>
          <a:xfrm>
            <a:off x="840813" y="7842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g25fd520c000_0_52">
            <a:extLst>
              <a:ext uri="{FF2B5EF4-FFF2-40B4-BE49-F238E27FC236}">
                <a16:creationId xmlns:a16="http://schemas.microsoft.com/office/drawing/2014/main" id="{D36171BE-66A2-7878-E0C6-831EF53B7981}"/>
              </a:ext>
            </a:extLst>
          </p:cNvPr>
          <p:cNvSpPr/>
          <p:nvPr/>
        </p:nvSpPr>
        <p:spPr>
          <a:xfrm>
            <a:off x="1517903" y="767646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9;g25fd520c000_0_52">
            <a:extLst>
              <a:ext uri="{FF2B5EF4-FFF2-40B4-BE49-F238E27FC236}">
                <a16:creationId xmlns:a16="http://schemas.microsoft.com/office/drawing/2014/main" id="{CA77C0E8-711A-F424-67DE-EA94A4D501FB}"/>
              </a:ext>
            </a:extLst>
          </p:cNvPr>
          <p:cNvSpPr/>
          <p:nvPr/>
        </p:nvSpPr>
        <p:spPr>
          <a:xfrm>
            <a:off x="2315440" y="2186087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30;g25fd520c000_0_52">
            <a:extLst>
              <a:ext uri="{FF2B5EF4-FFF2-40B4-BE49-F238E27FC236}">
                <a16:creationId xmlns:a16="http://schemas.microsoft.com/office/drawing/2014/main" id="{BB53D17A-60D6-F1F9-FA5D-1D2A99B745F4}"/>
              </a:ext>
            </a:extLst>
          </p:cNvPr>
          <p:cNvSpPr/>
          <p:nvPr/>
        </p:nvSpPr>
        <p:spPr>
          <a:xfrm>
            <a:off x="2315440" y="1182483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2;g25fd520c000_0_52">
            <a:extLst>
              <a:ext uri="{FF2B5EF4-FFF2-40B4-BE49-F238E27FC236}">
                <a16:creationId xmlns:a16="http://schemas.microsoft.com/office/drawing/2014/main" id="{7EF05802-AC07-F9CD-A471-D7B87D0C5CD5}"/>
              </a:ext>
            </a:extLst>
          </p:cNvPr>
          <p:cNvSpPr/>
          <p:nvPr/>
        </p:nvSpPr>
        <p:spPr>
          <a:xfrm>
            <a:off x="1366876" y="2596572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33;g25fd520c000_0_52">
            <a:extLst>
              <a:ext uri="{FF2B5EF4-FFF2-40B4-BE49-F238E27FC236}">
                <a16:creationId xmlns:a16="http://schemas.microsoft.com/office/drawing/2014/main" id="{5C782121-578F-1D34-F5A0-D943DCB957C1}"/>
              </a:ext>
            </a:extLst>
          </p:cNvPr>
          <p:cNvSpPr/>
          <p:nvPr/>
        </p:nvSpPr>
        <p:spPr>
          <a:xfrm>
            <a:off x="1366876" y="1534917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5;g25fd520c000_0_52">
            <a:extLst>
              <a:ext uri="{FF2B5EF4-FFF2-40B4-BE49-F238E27FC236}">
                <a16:creationId xmlns:a16="http://schemas.microsoft.com/office/drawing/2014/main" id="{B18B89AA-71DB-E8D0-DD7B-9D525B8E54D4}"/>
              </a:ext>
            </a:extLst>
          </p:cNvPr>
          <p:cNvSpPr/>
          <p:nvPr/>
        </p:nvSpPr>
        <p:spPr>
          <a:xfrm>
            <a:off x="555499" y="1452826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;g25fd520c000_0_52">
            <a:extLst>
              <a:ext uri="{FF2B5EF4-FFF2-40B4-BE49-F238E27FC236}">
                <a16:creationId xmlns:a16="http://schemas.microsoft.com/office/drawing/2014/main" id="{A1A9F15E-6EB9-1960-983F-CC306E7559DF}"/>
              </a:ext>
            </a:extLst>
          </p:cNvPr>
          <p:cNvSpPr/>
          <p:nvPr/>
        </p:nvSpPr>
        <p:spPr>
          <a:xfrm>
            <a:off x="840813" y="236165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3;g25fd520c000_0_52">
            <a:extLst>
              <a:ext uri="{FF2B5EF4-FFF2-40B4-BE49-F238E27FC236}">
                <a16:creationId xmlns:a16="http://schemas.microsoft.com/office/drawing/2014/main" id="{E884B361-746B-1F9F-087C-D0884DD3C0F5}"/>
              </a:ext>
            </a:extLst>
          </p:cNvPr>
          <p:cNvSpPr/>
          <p:nvPr/>
        </p:nvSpPr>
        <p:spPr>
          <a:xfrm>
            <a:off x="2088038" y="1467172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;g25fd520c000_0_52">
            <a:extLst>
              <a:ext uri="{FF2B5EF4-FFF2-40B4-BE49-F238E27FC236}">
                <a16:creationId xmlns:a16="http://schemas.microsoft.com/office/drawing/2014/main" id="{A2FB22C4-BABA-D9A4-11D2-9F39A49B2C9A}"/>
              </a:ext>
            </a:extLst>
          </p:cNvPr>
          <p:cNvSpPr/>
          <p:nvPr/>
        </p:nvSpPr>
        <p:spPr>
          <a:xfrm>
            <a:off x="1501676" y="186808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3;g25fd520c000_0_52">
            <a:extLst>
              <a:ext uri="{FF2B5EF4-FFF2-40B4-BE49-F238E27FC236}">
                <a16:creationId xmlns:a16="http://schemas.microsoft.com/office/drawing/2014/main" id="{C6E33270-2ACD-45AA-70B4-BCEF1265897C}"/>
              </a:ext>
            </a:extLst>
          </p:cNvPr>
          <p:cNvSpPr/>
          <p:nvPr/>
        </p:nvSpPr>
        <p:spPr>
          <a:xfrm>
            <a:off x="2007215" y="1756179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5fd520c000_0_52"/>
          <p:cNvSpPr/>
          <p:nvPr/>
        </p:nvSpPr>
        <p:spPr>
          <a:xfrm>
            <a:off x="5128746" y="581459"/>
            <a:ext cx="2866673" cy="248274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5fd520c000_0_52"/>
          <p:cNvSpPr/>
          <p:nvPr/>
        </p:nvSpPr>
        <p:spPr>
          <a:xfrm>
            <a:off x="5716351" y="88190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5fd520c000_0_52"/>
          <p:cNvSpPr/>
          <p:nvPr/>
        </p:nvSpPr>
        <p:spPr>
          <a:xfrm>
            <a:off x="6033151" y="1076053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5fd520c000_0_52"/>
          <p:cNvSpPr/>
          <p:nvPr/>
        </p:nvSpPr>
        <p:spPr>
          <a:xfrm>
            <a:off x="5716351" y="135052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5fd520c000_0_52"/>
          <p:cNvSpPr/>
          <p:nvPr/>
        </p:nvSpPr>
        <p:spPr>
          <a:xfrm>
            <a:off x="6033151" y="1521276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5fd520c000_0_52"/>
          <p:cNvSpPr/>
          <p:nvPr/>
        </p:nvSpPr>
        <p:spPr>
          <a:xfrm>
            <a:off x="5723741" y="1827869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5fd520c000_0_52"/>
          <p:cNvSpPr/>
          <p:nvPr/>
        </p:nvSpPr>
        <p:spPr>
          <a:xfrm>
            <a:off x="6033151" y="208754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5fd520c000_0_52"/>
          <p:cNvSpPr/>
          <p:nvPr/>
        </p:nvSpPr>
        <p:spPr>
          <a:xfrm>
            <a:off x="5716351" y="236201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5fd520c000_0_52"/>
          <p:cNvSpPr/>
          <p:nvPr/>
        </p:nvSpPr>
        <p:spPr>
          <a:xfrm>
            <a:off x="6033151" y="2532767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g25fd520c000_0_52"/>
          <p:cNvGrpSpPr/>
          <p:nvPr/>
        </p:nvGrpSpPr>
        <p:grpSpPr>
          <a:xfrm>
            <a:off x="6898135" y="1382755"/>
            <a:ext cx="584154" cy="926977"/>
            <a:chOff x="8296247" y="1404669"/>
            <a:chExt cx="728121" cy="1155436"/>
          </a:xfrm>
        </p:grpSpPr>
        <p:sp>
          <p:nvSpPr>
            <p:cNvPr id="349" name="Google Shape;349;g25fd520c000_0_52"/>
            <p:cNvSpPr/>
            <p:nvPr/>
          </p:nvSpPr>
          <p:spPr>
            <a:xfrm>
              <a:off x="8691068" y="1404669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5fd520c000_0_52"/>
            <p:cNvSpPr/>
            <p:nvPr/>
          </p:nvSpPr>
          <p:spPr>
            <a:xfrm>
              <a:off x="8296247" y="1746736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5fd520c000_0_52"/>
            <p:cNvSpPr/>
            <p:nvPr/>
          </p:nvSpPr>
          <p:spPr>
            <a:xfrm>
              <a:off x="8691068" y="1959540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25fd520c000_0_52"/>
            <p:cNvSpPr/>
            <p:nvPr/>
          </p:nvSpPr>
          <p:spPr>
            <a:xfrm>
              <a:off x="8296247" y="2270905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3" name="Google Shape;353;g25fd520c000_0_52"/>
          <p:cNvCxnSpPr/>
          <p:nvPr/>
        </p:nvCxnSpPr>
        <p:spPr>
          <a:xfrm>
            <a:off x="6603029" y="426600"/>
            <a:ext cx="0" cy="28011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g25fd520c000_0_52"/>
          <p:cNvSpPr txBox="1"/>
          <p:nvPr/>
        </p:nvSpPr>
        <p:spPr>
          <a:xfrm>
            <a:off x="5425609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 A</a:t>
            </a:r>
            <a:endParaRPr sz="11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5" name="Google Shape;355;g25fd520c000_0_52"/>
          <p:cNvSpPr txBox="1"/>
          <p:nvPr/>
        </p:nvSpPr>
        <p:spPr>
          <a:xfrm>
            <a:off x="6689351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 B</a:t>
            </a:r>
            <a:endParaRPr sz="11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321;g25fd520c000_0_52">
            <a:extLst>
              <a:ext uri="{FF2B5EF4-FFF2-40B4-BE49-F238E27FC236}">
                <a16:creationId xmlns:a16="http://schemas.microsoft.com/office/drawing/2014/main" id="{FBA9615E-8439-5C90-D910-B376D713A02B}"/>
              </a:ext>
            </a:extLst>
          </p:cNvPr>
          <p:cNvSpPr txBox="1"/>
          <p:nvPr/>
        </p:nvSpPr>
        <p:spPr>
          <a:xfrm>
            <a:off x="7969356" y="618909"/>
            <a:ext cx="1129918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lang="en-US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Counties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Region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344;g25fd520c000_0_52">
            <a:extLst>
              <a:ext uri="{FF2B5EF4-FFF2-40B4-BE49-F238E27FC236}">
                <a16:creationId xmlns:a16="http://schemas.microsoft.com/office/drawing/2014/main" id="{D4896DC1-3B20-27C1-234D-803901965F6A}"/>
              </a:ext>
            </a:extLst>
          </p:cNvPr>
          <p:cNvSpPr/>
          <p:nvPr/>
        </p:nvSpPr>
        <p:spPr>
          <a:xfrm>
            <a:off x="7222280" y="226653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25;g25fd520c000_0_52">
            <a:extLst>
              <a:ext uri="{FF2B5EF4-FFF2-40B4-BE49-F238E27FC236}">
                <a16:creationId xmlns:a16="http://schemas.microsoft.com/office/drawing/2014/main" id="{63A5B0A3-450C-44F2-7F9B-21A670FEEAAE}"/>
              </a:ext>
            </a:extLst>
          </p:cNvPr>
          <p:cNvSpPr/>
          <p:nvPr/>
        </p:nvSpPr>
        <p:spPr>
          <a:xfrm>
            <a:off x="600329" y="1753383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25;g25fd520c000_0_52">
            <a:extLst>
              <a:ext uri="{FF2B5EF4-FFF2-40B4-BE49-F238E27FC236}">
                <a16:creationId xmlns:a16="http://schemas.microsoft.com/office/drawing/2014/main" id="{03D51376-26F1-82E7-EDFA-0B2A1406CEA0}"/>
              </a:ext>
            </a:extLst>
          </p:cNvPr>
          <p:cNvSpPr/>
          <p:nvPr/>
        </p:nvSpPr>
        <p:spPr>
          <a:xfrm>
            <a:off x="2474710" y="1592677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25;g25fd520c000_0_52">
            <a:extLst>
              <a:ext uri="{FF2B5EF4-FFF2-40B4-BE49-F238E27FC236}">
                <a16:creationId xmlns:a16="http://schemas.microsoft.com/office/drawing/2014/main" id="{B2C76A78-F693-1A9C-2024-42415E98D48D}"/>
              </a:ext>
            </a:extLst>
          </p:cNvPr>
          <p:cNvSpPr/>
          <p:nvPr/>
        </p:nvSpPr>
        <p:spPr>
          <a:xfrm>
            <a:off x="1852081" y="24986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20;g25fd520c000_0_52">
            <a:extLst>
              <a:ext uri="{FF2B5EF4-FFF2-40B4-BE49-F238E27FC236}">
                <a16:creationId xmlns:a16="http://schemas.microsoft.com/office/drawing/2014/main" id="{5C1DB7FB-900C-06FA-6696-6AA6BD709BBD}"/>
              </a:ext>
            </a:extLst>
          </p:cNvPr>
          <p:cNvSpPr txBox="1"/>
          <p:nvPr/>
        </p:nvSpPr>
        <p:spPr>
          <a:xfrm>
            <a:off x="1276480" y="3362673"/>
            <a:ext cx="1671739" cy="97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sz="12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Dining</a:t>
            </a:r>
            <a:endParaRPr sz="12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Retail</a:t>
            </a:r>
            <a:r>
              <a:rPr lang="en-US" sz="12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Attractions</a:t>
            </a:r>
            <a:endParaRPr sz="1600" b="1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C0AEB31A-38B5-5AE0-6AD9-C7C44C993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fd520c000_0_90"/>
          <p:cNvSpPr txBox="1"/>
          <p:nvPr/>
        </p:nvSpPr>
        <p:spPr>
          <a:xfrm>
            <a:off x="652806" y="2875688"/>
            <a:ext cx="16407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bre Franklin"/>
              <a:buChar char="●"/>
            </a:pPr>
            <a:r>
              <a:rPr lang="en-US" sz="2100" b="1" i="0" u="none" strike="noStrike" cap="none">
                <a:solidFill>
                  <a:schemeClr val="accent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sz="21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1" name="Google Shape;361;g25fd520c000_0_90"/>
          <p:cNvSpPr txBox="1"/>
          <p:nvPr/>
        </p:nvSpPr>
        <p:spPr>
          <a:xfrm>
            <a:off x="2985353" y="740288"/>
            <a:ext cx="1193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Zone</a:t>
            </a:r>
            <a:endParaRPr sz="2900" b="1" i="0" u="none" strike="noStrike" cap="none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Town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City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2" name="Google Shape;362;g25fd520c000_0_90"/>
          <p:cNvSpPr/>
          <p:nvPr/>
        </p:nvSpPr>
        <p:spPr>
          <a:xfrm>
            <a:off x="222286" y="356226"/>
            <a:ext cx="2390100" cy="207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g25fd520c000_0_90"/>
          <p:cNvCxnSpPr/>
          <p:nvPr/>
        </p:nvCxnSpPr>
        <p:spPr>
          <a:xfrm flipH="1">
            <a:off x="778744" y="1589006"/>
            <a:ext cx="483300" cy="83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g25fd520c000_0_90"/>
          <p:cNvSpPr txBox="1"/>
          <p:nvPr/>
        </p:nvSpPr>
        <p:spPr>
          <a:xfrm>
            <a:off x="3069919" y="2007600"/>
            <a:ext cx="4884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Richmond   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City   </a:t>
            </a:r>
            <a:r>
              <a:rPr lang="en-US" sz="1800" b="0" i="1" u="none" strike="noStrike" cap="none">
                <a:solidFill>
                  <a:srgbClr val="DC585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1" u="none" strike="noStrike" cap="none">
                <a:solidFill>
                  <a:srgbClr val="DC585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managing non-profit</a:t>
            </a:r>
            <a:endParaRPr sz="1800" b="0" i="1" u="none" strike="noStrike" cap="none">
              <a:solidFill>
                <a:srgbClr val="DC585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Ashland      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Town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Chesterfield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Counties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Hanover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Henrico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g25fd520c000_0_90"/>
          <p:cNvCxnSpPr>
            <a:endCxn id="362" idx="1"/>
          </p:cNvCxnSpPr>
          <p:nvPr/>
        </p:nvCxnSpPr>
        <p:spPr>
          <a:xfrm>
            <a:off x="1574386" y="1584126"/>
            <a:ext cx="520500" cy="84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6" name="Google Shape;366;g25fd520c000_0_90"/>
          <p:cNvGrpSpPr/>
          <p:nvPr/>
        </p:nvGrpSpPr>
        <p:grpSpPr>
          <a:xfrm>
            <a:off x="1179443" y="1912691"/>
            <a:ext cx="520447" cy="314141"/>
            <a:chOff x="1487125" y="2555725"/>
            <a:chExt cx="811550" cy="489850"/>
          </a:xfrm>
        </p:grpSpPr>
        <p:sp>
          <p:nvSpPr>
            <p:cNvPr id="367" name="Google Shape;36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g25fd520c000_0_90"/>
          <p:cNvSpPr/>
          <p:nvPr/>
        </p:nvSpPr>
        <p:spPr>
          <a:xfrm>
            <a:off x="1115344" y="999038"/>
            <a:ext cx="648600" cy="648600"/>
          </a:xfrm>
          <a:prstGeom prst="ellipse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25fd520c000_0_90"/>
          <p:cNvGrpSpPr/>
          <p:nvPr/>
        </p:nvGrpSpPr>
        <p:grpSpPr>
          <a:xfrm>
            <a:off x="1233141" y="1119963"/>
            <a:ext cx="368336" cy="348209"/>
            <a:chOff x="1621900" y="1449250"/>
            <a:chExt cx="597075" cy="564450"/>
          </a:xfrm>
        </p:grpSpPr>
        <p:sp>
          <p:nvSpPr>
            <p:cNvPr id="372" name="Google Shape;372;g25fd520c000_0_90"/>
            <p:cNvSpPr/>
            <p:nvPr/>
          </p:nvSpPr>
          <p:spPr>
            <a:xfrm>
              <a:off x="1783525" y="144925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25fd520c000_0_90"/>
            <p:cNvSpPr/>
            <p:nvPr/>
          </p:nvSpPr>
          <p:spPr>
            <a:xfrm>
              <a:off x="1621900" y="177820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25fd520c000_0_90"/>
            <p:cNvSpPr/>
            <p:nvPr/>
          </p:nvSpPr>
          <p:spPr>
            <a:xfrm>
              <a:off x="1947175" y="17748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g25fd520c000_0_90"/>
          <p:cNvGrpSpPr/>
          <p:nvPr/>
        </p:nvGrpSpPr>
        <p:grpSpPr>
          <a:xfrm rot="-5400000">
            <a:off x="1776266" y="1437777"/>
            <a:ext cx="538139" cy="324820"/>
            <a:chOff x="1487125" y="2555725"/>
            <a:chExt cx="811550" cy="489850"/>
          </a:xfrm>
        </p:grpSpPr>
        <p:sp>
          <p:nvSpPr>
            <p:cNvPr id="376" name="Google Shape;376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9" name="Google Shape;379;g25fd520c000_0_90"/>
          <p:cNvCxnSpPr>
            <a:endCxn id="370" idx="7"/>
          </p:cNvCxnSpPr>
          <p:nvPr/>
        </p:nvCxnSpPr>
        <p:spPr>
          <a:xfrm flipH="1">
            <a:off x="1668959" y="1056823"/>
            <a:ext cx="778800" cy="3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g25fd520c000_0_90"/>
          <p:cNvCxnSpPr>
            <a:endCxn id="370" idx="0"/>
          </p:cNvCxnSpPr>
          <p:nvPr/>
        </p:nvCxnSpPr>
        <p:spPr>
          <a:xfrm flipH="1">
            <a:off x="1439644" y="339038"/>
            <a:ext cx="368400" cy="6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1" name="Google Shape;381;g25fd520c000_0_90"/>
          <p:cNvGrpSpPr/>
          <p:nvPr/>
        </p:nvGrpSpPr>
        <p:grpSpPr>
          <a:xfrm rot="10800000">
            <a:off x="1667678" y="697927"/>
            <a:ext cx="520366" cy="314092"/>
            <a:chOff x="1487125" y="2555725"/>
            <a:chExt cx="811550" cy="489850"/>
          </a:xfrm>
        </p:grpSpPr>
        <p:sp>
          <p:nvSpPr>
            <p:cNvPr id="382" name="Google Shape;382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5" name="Google Shape;385;g25fd520c000_0_90"/>
          <p:cNvCxnSpPr>
            <a:stCxn id="370" idx="1"/>
          </p:cNvCxnSpPr>
          <p:nvPr/>
        </p:nvCxnSpPr>
        <p:spPr>
          <a:xfrm rot="10800000">
            <a:off x="719829" y="376423"/>
            <a:ext cx="490500" cy="71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6" name="Google Shape;386;g25fd520c000_0_90"/>
          <p:cNvGrpSpPr/>
          <p:nvPr/>
        </p:nvGrpSpPr>
        <p:grpSpPr>
          <a:xfrm rot="-5400000">
            <a:off x="997017" y="519446"/>
            <a:ext cx="520366" cy="314141"/>
            <a:chOff x="1487125" y="2555725"/>
            <a:chExt cx="811550" cy="489850"/>
          </a:xfrm>
        </p:grpSpPr>
        <p:sp>
          <p:nvSpPr>
            <p:cNvPr id="387" name="Google Shape;38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g25fd520c000_0_90"/>
          <p:cNvSpPr txBox="1"/>
          <p:nvPr/>
        </p:nvSpPr>
        <p:spPr>
          <a:xfrm>
            <a:off x="571650" y="3703148"/>
            <a:ext cx="8022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Richmond Region recently approved a new Tourism Improvement District (TID). The TID is </a:t>
            </a:r>
            <a:r>
              <a:rPr lang="en-US" sz="1600" b="0" i="1" u="none" strike="noStrike" cap="none" dirty="0">
                <a:solidFill>
                  <a:srgbClr val="CC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expected to generate as much as $8.2 million annually</a:t>
            </a:r>
            <a:r>
              <a:rPr lang="en-US" sz="16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support the promotion of the region as a leisure, conference and sports tourism destination</a:t>
            </a:r>
            <a:r>
              <a:rPr lang="en-US" sz="11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25fd520c000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244" y="656991"/>
            <a:ext cx="2274363" cy="133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99C94784-E4F6-7668-B50A-BA4D1374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4aba728110_3_130"/>
          <p:cNvPicPr preferRelativeResize="0"/>
          <p:nvPr/>
        </p:nvPicPr>
        <p:blipFill rotWithShape="1">
          <a:blip r:embed="rId3">
            <a:alphaModFix/>
          </a:blip>
          <a:srcRect l="20374" r="25175"/>
          <a:stretch/>
        </p:blipFill>
        <p:spPr>
          <a:xfrm>
            <a:off x="4943476" y="0"/>
            <a:ext cx="42005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4aba728110_3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7150" y="4966313"/>
            <a:ext cx="1006619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4aba728110_3_130" descr="A picture containing grass, mountain, outdoor, na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298" r="19761"/>
          <a:stretch/>
        </p:blipFill>
        <p:spPr>
          <a:xfrm>
            <a:off x="4943475" y="0"/>
            <a:ext cx="4200525" cy="513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g14aba728110_3_130"/>
          <p:cNvGrpSpPr/>
          <p:nvPr/>
        </p:nvGrpSpPr>
        <p:grpSpPr>
          <a:xfrm>
            <a:off x="242774" y="1687638"/>
            <a:ext cx="4329226" cy="1259484"/>
            <a:chOff x="323698" y="2250184"/>
            <a:chExt cx="5772300" cy="1679312"/>
          </a:xfrm>
        </p:grpSpPr>
        <p:sp>
          <p:nvSpPr>
            <p:cNvPr id="317" name="Google Shape;317;g14aba728110_3_130"/>
            <p:cNvSpPr txBox="1"/>
            <p:nvPr/>
          </p:nvSpPr>
          <p:spPr>
            <a:xfrm>
              <a:off x="2401380" y="2250184"/>
              <a:ext cx="358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500" b="0" i="0" u="sng" strike="noStrike" cap="none">
                  <a:solidFill>
                    <a:srgbClr val="EF8600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VATC.org/tourismzones</a:t>
              </a:r>
              <a:endParaRPr sz="1500" b="0" i="0" u="none" strike="noStrike" cap="none">
                <a:solidFill>
                  <a:srgbClr val="EF86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8" name="Google Shape;318;g14aba728110_3_130"/>
            <p:cNvSpPr txBox="1"/>
            <p:nvPr/>
          </p:nvSpPr>
          <p:spPr>
            <a:xfrm>
              <a:off x="323698" y="3529296"/>
              <a:ext cx="5772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500" b="0" i="0" u="sng" strike="noStrike" cap="none" dirty="0">
                  <a:solidFill>
                    <a:schemeClr val="hlink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7"/>
                </a:rPr>
                <a:t>DHCD.virginia.gov/opportunity-zones-oz</a:t>
              </a:r>
              <a:endParaRPr sz="1500" b="0" i="0" u="none" strike="noStrike" cap="none" dirty="0">
                <a:solidFill>
                  <a:srgbClr val="2E75B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0" name="Google Shape;320;g14aba728110_3_130"/>
          <p:cNvSpPr/>
          <p:nvPr/>
        </p:nvSpPr>
        <p:spPr>
          <a:xfrm>
            <a:off x="4943475" y="0"/>
            <a:ext cx="42006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14aba728110_3_1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4350" y="760571"/>
            <a:ext cx="3788781" cy="361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4aba728110_3_130"/>
          <p:cNvSpPr/>
          <p:nvPr/>
        </p:nvSpPr>
        <p:spPr>
          <a:xfrm>
            <a:off x="5281834" y="945589"/>
            <a:ext cx="2028900" cy="2036100"/>
          </a:xfrm>
          <a:prstGeom prst="ellipse">
            <a:avLst/>
          </a:prstGeom>
          <a:solidFill>
            <a:srgbClr val="FBE4D4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4aba728110_3_130"/>
          <p:cNvSpPr/>
          <p:nvPr/>
        </p:nvSpPr>
        <p:spPr>
          <a:xfrm>
            <a:off x="5974327" y="2144029"/>
            <a:ext cx="2028900" cy="2036100"/>
          </a:xfrm>
          <a:prstGeom prst="ellipse">
            <a:avLst/>
          </a:prstGeom>
          <a:solidFill>
            <a:srgbClr val="E1EF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4aba728110_3_130"/>
          <p:cNvSpPr/>
          <p:nvPr/>
        </p:nvSpPr>
        <p:spPr>
          <a:xfrm>
            <a:off x="6666820" y="945022"/>
            <a:ext cx="2028900" cy="2036100"/>
          </a:xfrm>
          <a:prstGeom prst="ellipse">
            <a:avLst/>
          </a:prstGeom>
          <a:solidFill>
            <a:srgbClr val="DDEAF6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4aba728110_3_130" descr="A picture containing 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9161" y="2050525"/>
            <a:ext cx="779156" cy="74652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4aba728110_3_130"/>
          <p:cNvSpPr txBox="1"/>
          <p:nvPr/>
        </p:nvSpPr>
        <p:spPr>
          <a:xfrm>
            <a:off x="5494761" y="1566363"/>
            <a:ext cx="94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Tourism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4aba728110_3_130"/>
          <p:cNvSpPr txBox="1"/>
          <p:nvPr/>
        </p:nvSpPr>
        <p:spPr>
          <a:xfrm>
            <a:off x="7403674" y="1587794"/>
            <a:ext cx="128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4aba728110_3_130"/>
          <p:cNvSpPr txBox="1"/>
          <p:nvPr/>
        </p:nvSpPr>
        <p:spPr>
          <a:xfrm>
            <a:off x="6280529" y="3146674"/>
            <a:ext cx="139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Tourism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14aba728110_3_130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578" y="182725"/>
            <a:ext cx="1464244" cy="137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4aba728110_3_130"/>
          <p:cNvSpPr txBox="1"/>
          <p:nvPr/>
        </p:nvSpPr>
        <p:spPr>
          <a:xfrm>
            <a:off x="5117250" y="182725"/>
            <a:ext cx="37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</a:t>
            </a:r>
            <a:r>
              <a:rPr lang="en-US" sz="1000" b="0" i="1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Zones can overlap, but do not share any program</a:t>
            </a:r>
            <a:endParaRPr sz="1000" b="0" i="1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mandates, legal or funding requirements, or benefits  </a:t>
            </a:r>
            <a:endParaRPr sz="1000" b="0" i="1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4" name="Google Shape;334;g14aba728110_3_130"/>
          <p:cNvSpPr txBox="1"/>
          <p:nvPr/>
        </p:nvSpPr>
        <p:spPr>
          <a:xfrm>
            <a:off x="1011029" y="3402812"/>
            <a:ext cx="358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sng" strike="noStrike" cap="none" dirty="0">
                <a:solidFill>
                  <a:srgbClr val="38761D"/>
                </a:solidFill>
                <a:latin typeface="Trebuchet MS"/>
                <a:ea typeface="Trebuchet MS"/>
                <a:cs typeface="Trebuchet MS"/>
                <a:sym typeface="Trebuchet M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https://civitasadvisors.com/resources/research/tourism-improvement-district</a:t>
            </a:r>
            <a:endParaRPr sz="1500" b="0" i="0" u="none" strike="noStrike" cap="none" dirty="0">
              <a:solidFill>
                <a:srgbClr val="38761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g14aba728110_3_130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15</a:t>
            </a:r>
            <a:endParaRPr sz="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B343483-DC68-8509-8E41-7091DDE07DBC}"/>
              </a:ext>
            </a:extLst>
          </p:cNvPr>
          <p:cNvGrpSpPr/>
          <p:nvPr/>
        </p:nvGrpSpPr>
        <p:grpSpPr>
          <a:xfrm>
            <a:off x="7352714" y="1965429"/>
            <a:ext cx="1134793" cy="1307151"/>
            <a:chOff x="7774745" y="1965429"/>
            <a:chExt cx="1134793" cy="1307151"/>
          </a:xfrm>
        </p:grpSpPr>
        <p:pic>
          <p:nvPicPr>
            <p:cNvPr id="3" name="Picture 2" descr="A group of people in a purple square&#10;&#10;Description automatically generated">
              <a:extLst>
                <a:ext uri="{FF2B5EF4-FFF2-40B4-BE49-F238E27FC236}">
                  <a16:creationId xmlns:a16="http://schemas.microsoft.com/office/drawing/2014/main" id="{530524DD-E5D1-7978-0A98-5FAFDFB4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9072" y="1965429"/>
              <a:ext cx="887907" cy="8888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441C5C-C203-1B65-45D8-DA1B375435A1}"/>
                </a:ext>
              </a:extLst>
            </p:cNvPr>
            <p:cNvSpPr txBox="1"/>
            <p:nvPr/>
          </p:nvSpPr>
          <p:spPr>
            <a:xfrm>
              <a:off x="7774745" y="2934026"/>
              <a:ext cx="113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VISITORS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77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B3662C-1A94-AD09-BEC1-CEDE55A3BC3B}"/>
              </a:ext>
            </a:extLst>
          </p:cNvPr>
          <p:cNvSpPr/>
          <p:nvPr/>
        </p:nvSpPr>
        <p:spPr>
          <a:xfrm>
            <a:off x="0" y="0"/>
            <a:ext cx="9193696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70FDABAD-0E6D-63E5-3536-FD80B90D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3" name="Picture 2" descr="A poster with images of buildings and a shovel&#10;&#10;Description automatically generated">
            <a:extLst>
              <a:ext uri="{FF2B5EF4-FFF2-40B4-BE49-F238E27FC236}">
                <a16:creationId xmlns:a16="http://schemas.microsoft.com/office/drawing/2014/main" id="{1A6216AA-84B1-D799-C0B1-4CACE5F8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738" y="0"/>
            <a:ext cx="3974523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A8A17-C370-3491-67AC-28ABCA7F4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738" y="0"/>
            <a:ext cx="39768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0368EF9-C383-09C5-A176-C2D54D052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1" r="15200"/>
          <a:stretch/>
        </p:blipFill>
        <p:spPr>
          <a:xfrm>
            <a:off x="-1" y="-1"/>
            <a:ext cx="9144001" cy="5093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0980A-D9DD-0C1C-3AF6-1A90DB2A5F44}"/>
              </a:ext>
            </a:extLst>
          </p:cNvPr>
          <p:cNvSpPr txBox="1"/>
          <p:nvPr/>
        </p:nvSpPr>
        <p:spPr>
          <a:xfrm>
            <a:off x="5921116" y="2226040"/>
            <a:ext cx="2855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VATC.org/</a:t>
            </a:r>
            <a:r>
              <a:rPr lang="en-US" sz="2000" b="1" dirty="0">
                <a:solidFill>
                  <a:srgbClr val="C00000"/>
                </a:solidFill>
              </a:rPr>
              <a:t>about/</a:t>
            </a:r>
            <a:r>
              <a:rPr lang="en-US" sz="2000" b="1" dirty="0" err="1">
                <a:solidFill>
                  <a:srgbClr val="C00000"/>
                </a:solidFill>
              </a:rPr>
              <a:t>doi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F698B9-DA36-3E51-57C9-131F625D7844}"/>
              </a:ext>
            </a:extLst>
          </p:cNvPr>
          <p:cNvGrpSpPr/>
          <p:nvPr/>
        </p:nvGrpSpPr>
        <p:grpSpPr>
          <a:xfrm>
            <a:off x="8424172" y="114083"/>
            <a:ext cx="640112" cy="734848"/>
            <a:chOff x="7774745" y="1965429"/>
            <a:chExt cx="1134793" cy="1307151"/>
          </a:xfrm>
        </p:grpSpPr>
        <p:pic>
          <p:nvPicPr>
            <p:cNvPr id="4" name="Picture 3" descr="A group of people in a purple square&#10;&#10;Description automatically generated">
              <a:extLst>
                <a:ext uri="{FF2B5EF4-FFF2-40B4-BE49-F238E27FC236}">
                  <a16:creationId xmlns:a16="http://schemas.microsoft.com/office/drawing/2014/main" id="{835BE489-E462-B88E-42C6-CA082F42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9072" y="1965429"/>
              <a:ext cx="887907" cy="88885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7B5E63-27C3-C7C5-597B-F14AD2652685}"/>
                </a:ext>
              </a:extLst>
            </p:cNvPr>
            <p:cNvSpPr txBox="1"/>
            <p:nvPr/>
          </p:nvSpPr>
          <p:spPr>
            <a:xfrm>
              <a:off x="7774745" y="2934026"/>
              <a:ext cx="1134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VISITORS</a:t>
              </a:r>
            </a:p>
          </p:txBody>
        </p:sp>
      </p:grpSp>
      <p:sp>
        <p:nvSpPr>
          <p:cNvPr id="7" name="Google Shape;230;g14aba728110_3_38">
            <a:extLst>
              <a:ext uri="{FF2B5EF4-FFF2-40B4-BE49-F238E27FC236}">
                <a16:creationId xmlns:a16="http://schemas.microsoft.com/office/drawing/2014/main" id="{DA4A390D-839A-F502-2340-90D23D2C73AC}"/>
              </a:ext>
            </a:extLst>
          </p:cNvPr>
          <p:cNvSpPr txBox="1"/>
          <p:nvPr/>
        </p:nvSpPr>
        <p:spPr>
          <a:xfrm>
            <a:off x="1319916" y="2023290"/>
            <a:ext cx="180469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sz="1100" b="0" i="1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icon for web link  </a:t>
            </a:r>
            <a:r>
              <a:rPr lang="en-US" sz="1300" b="1" i="1" u="none" strike="noStrike" cap="none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&gt; </a:t>
            </a:r>
            <a:endParaRPr sz="1300" b="1" i="0" u="none" strike="noStrike" cap="none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230;g14aba728110_3_38">
            <a:extLst>
              <a:ext uri="{FF2B5EF4-FFF2-40B4-BE49-F238E27FC236}">
                <a16:creationId xmlns:a16="http://schemas.microsoft.com/office/drawing/2014/main" id="{6D9BEE14-D6B1-957C-1856-FC8DBE34A303}"/>
              </a:ext>
            </a:extLst>
          </p:cNvPr>
          <p:cNvSpPr txBox="1"/>
          <p:nvPr/>
        </p:nvSpPr>
        <p:spPr>
          <a:xfrm>
            <a:off x="1319916" y="2827864"/>
            <a:ext cx="180469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sz="1100" b="0" i="1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icon for web link  </a:t>
            </a:r>
            <a:r>
              <a:rPr lang="en-US" sz="1300" b="1" i="1" u="none" strike="noStrike" cap="none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&gt; </a:t>
            </a:r>
            <a:endParaRPr sz="1300" b="1" i="0" u="none" strike="noStrike" cap="none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7673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25" y="4850101"/>
            <a:ext cx="1342157" cy="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 txBox="1"/>
          <p:nvPr/>
        </p:nvSpPr>
        <p:spPr>
          <a:xfrm>
            <a:off x="0" y="222682"/>
            <a:ext cx="914400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E0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CONTACT</a:t>
            </a:r>
            <a:endParaRPr sz="3600" b="0" i="0" u="none" strike="noStrike" cap="none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99" name="Google Shape;399;p15" descr="A person wearing glasses posing for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109" t="6899" r="6098" b="4466"/>
          <a:stretch/>
        </p:blipFill>
        <p:spPr>
          <a:xfrm>
            <a:off x="3903810" y="1375206"/>
            <a:ext cx="1336379" cy="131863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5"/>
          <p:cNvSpPr/>
          <p:nvPr/>
        </p:nvSpPr>
        <p:spPr>
          <a:xfrm>
            <a:off x="0" y="2861297"/>
            <a:ext cx="9144000" cy="8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Wirt Confroy</a:t>
            </a:r>
            <a:endParaRPr sz="2000" b="0" i="0" u="none" strike="noStrike" cap="none" dirty="0">
              <a:solidFill>
                <a:srgbClr val="FFFFFF"/>
              </a:solidFill>
              <a:latin typeface="Montserrat" panose="00000500000000000000" pitchFamily="50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Director of Business Development</a:t>
            </a:r>
            <a:b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</a:br>
            <a:r>
              <a:rPr lang="en-US" sz="2000" b="0" i="0" u="sng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wconfroy@virginia.org</a:t>
            </a:r>
            <a:endParaRPr sz="2000" b="0" i="0" u="none" strike="noStrike" cap="none" dirty="0">
              <a:solidFill>
                <a:schemeClr val="lt1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(804) 545-5552</a:t>
            </a:r>
            <a:endParaRPr sz="2000" b="0" i="0" u="none" strike="noStrike" cap="none" dirty="0">
              <a:solidFill>
                <a:srgbClr val="000000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15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16</a:t>
            </a:r>
            <a:endParaRPr sz="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2861e117a8_0_479"/>
          <p:cNvPicPr preferRelativeResize="0"/>
          <p:nvPr/>
        </p:nvPicPr>
        <p:blipFill rotWithShape="1">
          <a:blip r:embed="rId3">
            <a:alphaModFix/>
          </a:blip>
          <a:srcRect l="14237" t="26906" r="37986" b="16136"/>
          <a:stretch/>
        </p:blipFill>
        <p:spPr>
          <a:xfrm>
            <a:off x="3144633" y="657691"/>
            <a:ext cx="5359392" cy="359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861e117a8_0_479" descr="A picture containing cup, pink, indoor, c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320" y="224678"/>
            <a:ext cx="1411222" cy="187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2861e117a8_0_479" descr="A picture containing cup, pink, table, sitt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6020"/>
          <a:stretch/>
        </p:blipFill>
        <p:spPr>
          <a:xfrm>
            <a:off x="1071320" y="2251428"/>
            <a:ext cx="1411222" cy="120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2861e117a8_0_479" descr="A picture containing cup, table, sitting, ca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6020"/>
          <a:stretch/>
        </p:blipFill>
        <p:spPr>
          <a:xfrm>
            <a:off x="1071320" y="3679914"/>
            <a:ext cx="1411222" cy="12017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2861e117a8_0_479"/>
          <p:cNvSpPr/>
          <p:nvPr/>
        </p:nvSpPr>
        <p:spPr>
          <a:xfrm>
            <a:off x="3327688" y="1348220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2861e117a8_0_479"/>
          <p:cNvSpPr/>
          <p:nvPr/>
        </p:nvSpPr>
        <p:spPr>
          <a:xfrm>
            <a:off x="3327688" y="187711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2861e117a8_0_479"/>
          <p:cNvSpPr/>
          <p:nvPr/>
        </p:nvSpPr>
        <p:spPr>
          <a:xfrm>
            <a:off x="3327688" y="244794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12861e117a8_0_479"/>
          <p:cNvSpPr/>
          <p:nvPr/>
        </p:nvSpPr>
        <p:spPr>
          <a:xfrm>
            <a:off x="3327688" y="301877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2861e117a8_0_479"/>
          <p:cNvSpPr/>
          <p:nvPr/>
        </p:nvSpPr>
        <p:spPr>
          <a:xfrm>
            <a:off x="3327688" y="3589602"/>
            <a:ext cx="5176500" cy="662400"/>
          </a:xfrm>
          <a:prstGeom prst="rect">
            <a:avLst/>
          </a:prstGeom>
          <a:noFill/>
          <a:ln w="28575" cap="flat" cmpd="sng">
            <a:solidFill>
              <a:srgbClr val="CC00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12861e117a8_0_479"/>
          <p:cNvSpPr txBox="1"/>
          <p:nvPr/>
        </p:nvSpPr>
        <p:spPr>
          <a:xfrm>
            <a:off x="120925" y="4186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Low</a:t>
            </a:r>
            <a:endParaRPr sz="900" b="0" i="1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9" name="Google Shape;159;g12861e117a8_0_479"/>
          <p:cNvSpPr txBox="1"/>
          <p:nvPr/>
        </p:nvSpPr>
        <p:spPr>
          <a:xfrm>
            <a:off x="120925" y="2662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Med</a:t>
            </a:r>
            <a:endParaRPr sz="900" b="0" i="1" u="none" strike="noStrike" cap="none" dirty="0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g12861e117a8_0_479"/>
          <p:cNvSpPr txBox="1"/>
          <p:nvPr/>
        </p:nvSpPr>
        <p:spPr>
          <a:xfrm>
            <a:off x="120925" y="12143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✔</a:t>
            </a: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</a:t>
            </a:r>
            <a:endParaRPr sz="900" b="0" i="1" u="none" strike="noStrike" cap="none">
              <a:solidFill>
                <a:srgbClr val="00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05D7C19-ED5E-651C-5586-AC5C021B2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3629C-6764-23FC-EBF2-566EEB9E683A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44305088-A28B-C5DF-181A-C6C58636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73" y="345390"/>
            <a:ext cx="2829853" cy="4316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19E0-42AD-2394-5342-9598F15155EA}"/>
              </a:ext>
            </a:extLst>
          </p:cNvPr>
          <p:cNvSpPr txBox="1"/>
          <p:nvPr/>
        </p:nvSpPr>
        <p:spPr>
          <a:xfrm>
            <a:off x="546369" y="22730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880FFA4-FF34-A81C-331D-4C655AE7B3AE}"/>
              </a:ext>
            </a:extLst>
          </p:cNvPr>
          <p:cNvSpPr txBox="1"/>
          <p:nvPr/>
        </p:nvSpPr>
        <p:spPr>
          <a:xfrm>
            <a:off x="3696599" y="599622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4D279971-96B0-4042-AE88-8E8FB9CC2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02CF75-8277-9E03-CC5D-EADBB65C0E8C}"/>
              </a:ext>
            </a:extLst>
          </p:cNvPr>
          <p:cNvSpPr/>
          <p:nvPr/>
        </p:nvSpPr>
        <p:spPr>
          <a:xfrm>
            <a:off x="554258" y="753076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60C84B-2767-9FFD-2CC1-C1528A1D4510}"/>
              </a:ext>
            </a:extLst>
          </p:cNvPr>
          <p:cNvGrpSpPr/>
          <p:nvPr/>
        </p:nvGrpSpPr>
        <p:grpSpPr>
          <a:xfrm>
            <a:off x="424880" y="342033"/>
            <a:ext cx="592555" cy="592555"/>
            <a:chOff x="1020839" y="542990"/>
            <a:chExt cx="592555" cy="5925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D1CF39-8DD2-5220-04C7-0FC7CF9AC263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8C6FDC-EFE8-E3D0-0385-4D97B4979B63}"/>
                </a:ext>
              </a:extLst>
            </p:cNvPr>
            <p:cNvSpPr txBox="1"/>
            <p:nvPr/>
          </p:nvSpPr>
          <p:spPr>
            <a:xfrm>
              <a:off x="1108815" y="555063"/>
              <a:ext cx="323423" cy="45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44305088-A28B-C5DF-181A-C6C58636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3" y="1812785"/>
            <a:ext cx="1882908" cy="28724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11EA328-9794-837D-C30C-02AA5219DCA3}"/>
              </a:ext>
            </a:extLst>
          </p:cNvPr>
          <p:cNvGrpSpPr/>
          <p:nvPr/>
        </p:nvGrpSpPr>
        <p:grpSpPr>
          <a:xfrm>
            <a:off x="547117" y="3081574"/>
            <a:ext cx="522761" cy="1170583"/>
            <a:chOff x="547117" y="3081574"/>
            <a:chExt cx="522761" cy="11705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23629C-6764-23FC-EBF2-566EEB9E683A}"/>
                </a:ext>
              </a:extLst>
            </p:cNvPr>
            <p:cNvSpPr txBox="1"/>
            <p:nvPr/>
          </p:nvSpPr>
          <p:spPr>
            <a:xfrm>
              <a:off x="547117" y="3084601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D12FE3-1998-9D1C-D870-C2B655ED0BFA}"/>
                </a:ext>
              </a:extLst>
            </p:cNvPr>
            <p:cNvSpPr/>
            <p:nvPr/>
          </p:nvSpPr>
          <p:spPr>
            <a:xfrm>
              <a:off x="612112" y="3081574"/>
              <a:ext cx="296647" cy="45719"/>
            </a:xfrm>
            <a:prstGeom prst="rect">
              <a:avLst/>
            </a:prstGeom>
            <a:solidFill>
              <a:srgbClr val="83CB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6C0796-E31F-7AB0-E858-352A7A178B73}"/>
                </a:ext>
              </a:extLst>
            </p:cNvPr>
            <p:cNvSpPr txBox="1"/>
            <p:nvPr/>
          </p:nvSpPr>
          <p:spPr>
            <a:xfrm rot="16200000">
              <a:off x="583206" y="3669202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Developer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357C7D-C029-27A8-047E-86EF8DB858DB}"/>
                </a:ext>
              </a:extLst>
            </p:cNvPr>
            <p:cNvSpPr txBox="1"/>
            <p:nvPr/>
          </p:nvSpPr>
          <p:spPr>
            <a:xfrm rot="16200000">
              <a:off x="291492" y="3674115"/>
              <a:ext cx="925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Equity + Debt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817836-C5C4-9241-AF88-18D341C8BBA5}"/>
              </a:ext>
            </a:extLst>
          </p:cNvPr>
          <p:cNvGrpSpPr/>
          <p:nvPr/>
        </p:nvGrpSpPr>
        <p:grpSpPr>
          <a:xfrm>
            <a:off x="546369" y="2270026"/>
            <a:ext cx="530915" cy="729440"/>
            <a:chOff x="546369" y="2270026"/>
            <a:chExt cx="530915" cy="7294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3519E0-42AD-2394-5342-9598F15155EA}"/>
                </a:ext>
              </a:extLst>
            </p:cNvPr>
            <p:cNvSpPr txBox="1"/>
            <p:nvPr/>
          </p:nvSpPr>
          <p:spPr>
            <a:xfrm>
              <a:off x="546369" y="2273053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30%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A984AC-4C2D-EAAE-59B4-F47EF45621CA}"/>
                </a:ext>
              </a:extLst>
            </p:cNvPr>
            <p:cNvSpPr/>
            <p:nvPr/>
          </p:nvSpPr>
          <p:spPr>
            <a:xfrm>
              <a:off x="611364" y="2270026"/>
              <a:ext cx="296647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592C81-7828-FB57-289D-93EF1CC3294C}"/>
                </a:ext>
              </a:extLst>
            </p:cNvPr>
            <p:cNvSpPr txBox="1"/>
            <p:nvPr/>
          </p:nvSpPr>
          <p:spPr>
            <a:xfrm rot="16200000">
              <a:off x="677174" y="2599357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Lender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EDE2B-D1B6-0457-42E5-E5846C80D9A3}"/>
                </a:ext>
              </a:extLst>
            </p:cNvPr>
            <p:cNvSpPr txBox="1"/>
            <p:nvPr/>
          </p:nvSpPr>
          <p:spPr>
            <a:xfrm rot="16200000">
              <a:off x="556981" y="2572742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Gap</a:t>
              </a: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023A1D4D-284F-8C81-6ABE-8C91A2B44829}"/>
              </a:ext>
            </a:extLst>
          </p:cNvPr>
          <p:cNvSpPr txBox="1"/>
          <p:nvPr/>
        </p:nvSpPr>
        <p:spPr>
          <a:xfrm>
            <a:off x="994765" y="50295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&lt;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CF4317-0F9F-D3BD-7F6C-8A0E4745A7EB}"/>
              </a:ext>
            </a:extLst>
          </p:cNvPr>
          <p:cNvGrpSpPr/>
          <p:nvPr/>
        </p:nvGrpSpPr>
        <p:grpSpPr>
          <a:xfrm>
            <a:off x="563635" y="924788"/>
            <a:ext cx="2554711" cy="878623"/>
            <a:chOff x="2017289" y="934167"/>
            <a:chExt cx="2554711" cy="8786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7B9C7-F017-34B8-BFBF-75B6557CC5ED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B396AF-A927-7E1E-9637-CB88180730BB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$ 10 k = Qty. Revenue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01E29-B926-030C-2ADF-5F132EDAFC6A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$ 30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847E06-4DC3-A5C3-C5C2-07A0A8DA5443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B72F7-221E-A317-4C89-AD485245D469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$ 112 k </a:t>
              </a:r>
              <a:r>
                <a:rPr lang="en-US" sz="1100" b="1" dirty="0"/>
                <a:t>= Year Gap Payment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27CEFA2-056F-CA1F-89F9-875A32F5BEA8}"/>
              </a:ext>
            </a:extLst>
          </p:cNvPr>
          <p:cNvGrpSpPr/>
          <p:nvPr/>
        </p:nvGrpSpPr>
        <p:grpSpPr>
          <a:xfrm>
            <a:off x="4103163" y="1218224"/>
            <a:ext cx="4201792" cy="2993097"/>
            <a:chOff x="4103163" y="1218224"/>
            <a:chExt cx="4201792" cy="2993097"/>
          </a:xfrm>
        </p:grpSpPr>
        <p:sp>
          <p:nvSpPr>
            <p:cNvPr id="8" name="Google Shape;136;p11">
              <a:extLst>
                <a:ext uri="{FF2B5EF4-FFF2-40B4-BE49-F238E27FC236}">
                  <a16:creationId xmlns:a16="http://schemas.microsoft.com/office/drawing/2014/main" id="{C3D54D1E-86C1-2394-107B-3ECCEBBFBC8F}"/>
                </a:ext>
              </a:extLst>
            </p:cNvPr>
            <p:cNvSpPr txBox="1"/>
            <p:nvPr/>
          </p:nvSpPr>
          <p:spPr>
            <a:xfrm>
              <a:off x="4103163" y="1218224"/>
              <a:ext cx="4201792" cy="2993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But for TDFP … the project halts</a:t>
              </a:r>
            </a:p>
            <a:p>
              <a:pPr>
                <a:lnSpc>
                  <a:spcPct val="200000"/>
                </a:lnSpc>
                <a:buSzPts val="1200"/>
              </a:pPr>
              <a:r>
                <a:rPr lang="en-US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-US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Developer secures 100% of the financing</a:t>
              </a:r>
              <a:endParaRPr sz="1200" b="1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200" b="1" dirty="0">
                  <a:solidFill>
                    <a:schemeClr val="dk1"/>
                  </a:solidFill>
                  <a:highlight>
                    <a:srgbClr val="FFFFFF"/>
                  </a:highlight>
                  <a:latin typeface="Aptos" panose="020B0004020202020204" pitchFamily="34" charset="0"/>
                </a:rPr>
                <a:t>New Tourism Development 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New Jobs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Low </a:t>
              </a:r>
              <a:r>
                <a:rPr lang="en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Liability … </a:t>
              </a:r>
              <a:r>
                <a:rPr lang="en" sz="1200" b="0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No revenue? State stops $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Hub &amp; Spoke Multiplier … </a:t>
              </a:r>
              <a:r>
                <a:rPr lang="en" sz="1200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visitor spend</a:t>
              </a:r>
            </a:p>
            <a:p>
              <a:pPr>
                <a:lnSpc>
                  <a:spcPct val="200000"/>
                </a:lnSpc>
                <a:buSzPts val="1200"/>
              </a:pPr>
              <a:r>
                <a:rPr lang="en" sz="12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Potential new </a:t>
              </a:r>
              <a:r>
                <a:rPr lang="en" sz="1200" b="1" i="0" u="none" strike="noStrike" cap="none" dirty="0">
                  <a:solidFill>
                    <a:srgbClr val="C00000"/>
                  </a:solidFill>
                  <a:latin typeface="Aptos" panose="020B0004020202020204" pitchFamily="34" charset="0"/>
                  <a:sym typeface="Arial"/>
                </a:rPr>
                <a:t>TID </a:t>
              </a:r>
              <a:r>
                <a:rPr lang="en" sz="12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partner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1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2EB73147-EFA1-73BA-28BB-E81A48D5EB0F}"/>
                </a:ext>
              </a:extLst>
            </p:cNvPr>
            <p:cNvSpPr/>
            <p:nvPr/>
          </p:nvSpPr>
          <p:spPr>
            <a:xfrm>
              <a:off x="6948256" y="3154721"/>
              <a:ext cx="157656" cy="207291"/>
            </a:xfrm>
            <a:prstGeom prst="upArrow">
              <a:avLst/>
            </a:prstGeom>
            <a:solidFill>
              <a:srgbClr val="4ACB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EF44CEDD-3DF4-53C5-1344-19D12E36D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02CF75-8277-9E03-CC5D-EADBB65C0E8C}"/>
              </a:ext>
            </a:extLst>
          </p:cNvPr>
          <p:cNvSpPr/>
          <p:nvPr/>
        </p:nvSpPr>
        <p:spPr>
          <a:xfrm>
            <a:off x="554258" y="753076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60C84B-2767-9FFD-2CC1-C1528A1D4510}"/>
              </a:ext>
            </a:extLst>
          </p:cNvPr>
          <p:cNvGrpSpPr/>
          <p:nvPr/>
        </p:nvGrpSpPr>
        <p:grpSpPr>
          <a:xfrm>
            <a:off x="424880" y="342033"/>
            <a:ext cx="592555" cy="592555"/>
            <a:chOff x="1020839" y="542990"/>
            <a:chExt cx="592555" cy="5925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D1CF39-8DD2-5220-04C7-0FC7CF9AC263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8C6FDC-EFE8-E3D0-0385-4D97B4979B63}"/>
                </a:ext>
              </a:extLst>
            </p:cNvPr>
            <p:cNvSpPr txBox="1"/>
            <p:nvPr/>
          </p:nvSpPr>
          <p:spPr>
            <a:xfrm>
              <a:off x="1108815" y="555063"/>
              <a:ext cx="323423" cy="45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23629C-6764-23FC-EBF2-566EEB9E683A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12FE3-1998-9D1C-D870-C2B655ED0BFA}"/>
              </a:ext>
            </a:extLst>
          </p:cNvPr>
          <p:cNvSpPr/>
          <p:nvPr/>
        </p:nvSpPr>
        <p:spPr>
          <a:xfrm>
            <a:off x="612112" y="3081574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44305088-A28B-C5DF-181A-C6C58636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3" y="1812785"/>
            <a:ext cx="1882908" cy="2872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19E0-42AD-2394-5342-9598F15155EA}"/>
              </a:ext>
            </a:extLst>
          </p:cNvPr>
          <p:cNvSpPr txBox="1"/>
          <p:nvPr/>
        </p:nvSpPr>
        <p:spPr>
          <a:xfrm>
            <a:off x="546369" y="22730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984AC-4C2D-EAAE-59B4-F47EF45621CA}"/>
              </a:ext>
            </a:extLst>
          </p:cNvPr>
          <p:cNvSpPr/>
          <p:nvPr/>
        </p:nvSpPr>
        <p:spPr>
          <a:xfrm>
            <a:off x="611364" y="2270026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C0796-E31F-7AB0-E858-352A7A178B73}"/>
              </a:ext>
            </a:extLst>
          </p:cNvPr>
          <p:cNvSpPr txBox="1"/>
          <p:nvPr/>
        </p:nvSpPr>
        <p:spPr>
          <a:xfrm rot="16200000">
            <a:off x="583206" y="3669202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57C7D-C029-27A8-047E-86EF8DB858DB}"/>
              </a:ext>
            </a:extLst>
          </p:cNvPr>
          <p:cNvSpPr txBox="1"/>
          <p:nvPr/>
        </p:nvSpPr>
        <p:spPr>
          <a:xfrm rot="16200000">
            <a:off x="291492" y="367411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92C81-7828-FB57-289D-93EF1CC3294C}"/>
              </a:ext>
            </a:extLst>
          </p:cNvPr>
          <p:cNvSpPr txBox="1"/>
          <p:nvPr/>
        </p:nvSpPr>
        <p:spPr>
          <a:xfrm rot="16200000">
            <a:off x="677174" y="259935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EDE2B-D1B6-0457-42E5-E5846C80D9A3}"/>
              </a:ext>
            </a:extLst>
          </p:cNvPr>
          <p:cNvSpPr txBox="1"/>
          <p:nvPr/>
        </p:nvSpPr>
        <p:spPr>
          <a:xfrm rot="16200000">
            <a:off x="556981" y="257274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23A1D4D-284F-8C81-6ABE-8C91A2B44829}"/>
              </a:ext>
            </a:extLst>
          </p:cNvPr>
          <p:cNvSpPr txBox="1"/>
          <p:nvPr/>
        </p:nvSpPr>
        <p:spPr>
          <a:xfrm>
            <a:off x="994765" y="50295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&lt;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CF4317-0F9F-D3BD-7F6C-8A0E4745A7EB}"/>
              </a:ext>
            </a:extLst>
          </p:cNvPr>
          <p:cNvGrpSpPr/>
          <p:nvPr/>
        </p:nvGrpSpPr>
        <p:grpSpPr>
          <a:xfrm>
            <a:off x="563635" y="924788"/>
            <a:ext cx="2554711" cy="878623"/>
            <a:chOff x="2017289" y="934167"/>
            <a:chExt cx="2554711" cy="8786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7B9C7-F017-34B8-BFBF-75B6557CC5ED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B396AF-A927-7E1E-9637-CB88180730BB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$ 10 k = Qty. Revenue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01E29-B926-030C-2ADF-5F132EDAFC6A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$ 30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847E06-4DC3-A5C3-C5C2-07A0A8DA5443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B72F7-221E-A317-4C89-AD485245D469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$ 112 k </a:t>
              </a:r>
              <a:r>
                <a:rPr lang="en-US" sz="1100" b="1" dirty="0"/>
                <a:t>= Year Gap Payment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69F958D-B3A2-3A7F-BEA4-FA2E80545FD4}"/>
              </a:ext>
            </a:extLst>
          </p:cNvPr>
          <p:cNvSpPr/>
          <p:nvPr/>
        </p:nvSpPr>
        <p:spPr>
          <a:xfrm>
            <a:off x="6307452" y="765149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1C5A6C-DE97-D3C7-5DE7-77677DE3D25D}"/>
              </a:ext>
            </a:extLst>
          </p:cNvPr>
          <p:cNvGrpSpPr/>
          <p:nvPr/>
        </p:nvGrpSpPr>
        <p:grpSpPr>
          <a:xfrm>
            <a:off x="6178074" y="354106"/>
            <a:ext cx="592555" cy="596848"/>
            <a:chOff x="1020839" y="542990"/>
            <a:chExt cx="592555" cy="5968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92ADBD-820F-7872-FB4A-219FE0876779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807E75-8536-3C13-A764-D85C2A8E7D51}"/>
                </a:ext>
              </a:extLst>
            </p:cNvPr>
            <p:cNvSpPr txBox="1"/>
            <p:nvPr/>
          </p:nvSpPr>
          <p:spPr>
            <a:xfrm>
              <a:off x="1108815" y="55506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9AD5E9-9CC7-155B-C9C9-48FE7E073D26}"/>
              </a:ext>
            </a:extLst>
          </p:cNvPr>
          <p:cNvSpPr txBox="1"/>
          <p:nvPr/>
        </p:nvSpPr>
        <p:spPr>
          <a:xfrm>
            <a:off x="6300311" y="309667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DEB3AB-DA9D-76FF-44A8-180268636AAF}"/>
              </a:ext>
            </a:extLst>
          </p:cNvPr>
          <p:cNvSpPr/>
          <p:nvPr/>
        </p:nvSpPr>
        <p:spPr>
          <a:xfrm>
            <a:off x="6365306" y="3093647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uilding with green lights&#10;&#10;Description automatically generated">
            <a:extLst>
              <a:ext uri="{FF2B5EF4-FFF2-40B4-BE49-F238E27FC236}">
                <a16:creationId xmlns:a16="http://schemas.microsoft.com/office/drawing/2014/main" id="{996ABC50-7FDA-8905-933F-64D478B7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87" y="1824858"/>
            <a:ext cx="1882908" cy="28724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CB4708-F132-63C1-EBE5-3C51E9E46CFE}"/>
              </a:ext>
            </a:extLst>
          </p:cNvPr>
          <p:cNvSpPr txBox="1"/>
          <p:nvPr/>
        </p:nvSpPr>
        <p:spPr>
          <a:xfrm>
            <a:off x="6299563" y="22851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863C18-28E3-846C-FB1E-A49894DCBB1A}"/>
              </a:ext>
            </a:extLst>
          </p:cNvPr>
          <p:cNvSpPr/>
          <p:nvPr/>
        </p:nvSpPr>
        <p:spPr>
          <a:xfrm>
            <a:off x="6364558" y="2282099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748EC1-FD94-EB77-7083-1A427653166A}"/>
              </a:ext>
            </a:extLst>
          </p:cNvPr>
          <p:cNvSpPr txBox="1"/>
          <p:nvPr/>
        </p:nvSpPr>
        <p:spPr>
          <a:xfrm rot="16200000">
            <a:off x="6336400" y="3681275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C9C5BC-33B2-C20C-EC2D-11E2E14D619C}"/>
              </a:ext>
            </a:extLst>
          </p:cNvPr>
          <p:cNvSpPr txBox="1"/>
          <p:nvPr/>
        </p:nvSpPr>
        <p:spPr>
          <a:xfrm rot="16200000">
            <a:off x="6044686" y="3686188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9EAE2B-10EA-5A75-CF98-AB44C224864F}"/>
              </a:ext>
            </a:extLst>
          </p:cNvPr>
          <p:cNvSpPr txBox="1"/>
          <p:nvPr/>
        </p:nvSpPr>
        <p:spPr>
          <a:xfrm rot="16200000">
            <a:off x="6430368" y="261143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A15C3B-242B-3B5E-B881-2AD6BB3D49F8}"/>
              </a:ext>
            </a:extLst>
          </p:cNvPr>
          <p:cNvSpPr txBox="1"/>
          <p:nvPr/>
        </p:nvSpPr>
        <p:spPr>
          <a:xfrm rot="16200000">
            <a:off x="6310175" y="2584815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EFBF57-4EA5-FD18-C1E4-6BC8C8C3EB6B}"/>
              </a:ext>
            </a:extLst>
          </p:cNvPr>
          <p:cNvSpPr txBox="1"/>
          <p:nvPr/>
        </p:nvSpPr>
        <p:spPr>
          <a:xfrm>
            <a:off x="6747959" y="51503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&gt; $500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B09033-5757-001A-70C8-E7245A269C68}"/>
              </a:ext>
            </a:extLst>
          </p:cNvPr>
          <p:cNvGrpSpPr/>
          <p:nvPr/>
        </p:nvGrpSpPr>
        <p:grpSpPr>
          <a:xfrm>
            <a:off x="6316829" y="936861"/>
            <a:ext cx="2554711" cy="878623"/>
            <a:chOff x="2017289" y="934167"/>
            <a:chExt cx="2554711" cy="87862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EBCC9E-5CEA-FDB9-4F46-491B89B60F68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14C2DF-2B56-68F4-7A64-B284FC6E3E62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$ 20 k = Qty. Revenue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81E7C9-5311-14B0-E3A7-FDBE94B83FBC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$ 60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3D3E6F-EDA0-24CE-5B1E-36E4E583975C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2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F34FFC-0AAE-C19D-CCE4-07F70C79D883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$ 240 k </a:t>
              </a:r>
              <a:r>
                <a:rPr lang="en-US" sz="1100" b="1" dirty="0"/>
                <a:t>= Year Gap Payment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8D09238-ABE0-713D-9458-F2BEA9B34E26}"/>
              </a:ext>
            </a:extLst>
          </p:cNvPr>
          <p:cNvSpPr/>
          <p:nvPr/>
        </p:nvSpPr>
        <p:spPr>
          <a:xfrm>
            <a:off x="3362246" y="765149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0DA37E-FA2E-0852-94A7-C638759E601E}"/>
              </a:ext>
            </a:extLst>
          </p:cNvPr>
          <p:cNvGrpSpPr/>
          <p:nvPr/>
        </p:nvGrpSpPr>
        <p:grpSpPr>
          <a:xfrm>
            <a:off x="3232868" y="354106"/>
            <a:ext cx="592555" cy="596848"/>
            <a:chOff x="1020839" y="542990"/>
            <a:chExt cx="592555" cy="59684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AB922FD-9BC3-E121-8C2F-890212BF74A3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192D56-E275-BFCC-E721-C3DF1E0645BC}"/>
                </a:ext>
              </a:extLst>
            </p:cNvPr>
            <p:cNvSpPr txBox="1"/>
            <p:nvPr/>
          </p:nvSpPr>
          <p:spPr>
            <a:xfrm>
              <a:off x="1108815" y="55506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4BE0695-29D1-1CEA-A650-32E67F1AECD8}"/>
              </a:ext>
            </a:extLst>
          </p:cNvPr>
          <p:cNvSpPr txBox="1"/>
          <p:nvPr/>
        </p:nvSpPr>
        <p:spPr>
          <a:xfrm>
            <a:off x="3355105" y="286386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D47011-8807-0BAB-B332-CF5C446CDAE9}"/>
              </a:ext>
            </a:extLst>
          </p:cNvPr>
          <p:cNvSpPr/>
          <p:nvPr/>
        </p:nvSpPr>
        <p:spPr>
          <a:xfrm>
            <a:off x="3420100" y="2860833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7D1C05-4263-EA60-E191-2E300935C8C9}"/>
              </a:ext>
            </a:extLst>
          </p:cNvPr>
          <p:cNvSpPr txBox="1"/>
          <p:nvPr/>
        </p:nvSpPr>
        <p:spPr>
          <a:xfrm>
            <a:off x="3354357" y="22851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62BBFF-262B-D04A-2447-BFFD10C57D56}"/>
              </a:ext>
            </a:extLst>
          </p:cNvPr>
          <p:cNvSpPr/>
          <p:nvPr/>
        </p:nvSpPr>
        <p:spPr>
          <a:xfrm>
            <a:off x="3419352" y="2282099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AE5E2-96DB-A8B9-A604-A5CFEFA8445C}"/>
              </a:ext>
            </a:extLst>
          </p:cNvPr>
          <p:cNvSpPr txBox="1"/>
          <p:nvPr/>
        </p:nvSpPr>
        <p:spPr>
          <a:xfrm rot="16200000">
            <a:off x="3391194" y="3448461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C34DC0-9F7F-C105-2C33-AE2097F45073}"/>
              </a:ext>
            </a:extLst>
          </p:cNvPr>
          <p:cNvSpPr txBox="1"/>
          <p:nvPr/>
        </p:nvSpPr>
        <p:spPr>
          <a:xfrm rot="16200000">
            <a:off x="3099480" y="3453374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3E00D9-9343-17F9-7680-2D9B15DD346D}"/>
              </a:ext>
            </a:extLst>
          </p:cNvPr>
          <p:cNvSpPr txBox="1"/>
          <p:nvPr/>
        </p:nvSpPr>
        <p:spPr>
          <a:xfrm rot="16200000">
            <a:off x="3485162" y="247118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A16EDE-50F3-60FE-80FD-CDBD60216A53}"/>
              </a:ext>
            </a:extLst>
          </p:cNvPr>
          <p:cNvSpPr txBox="1"/>
          <p:nvPr/>
        </p:nvSpPr>
        <p:spPr>
          <a:xfrm rot="16200000">
            <a:off x="3364969" y="2542740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4F4AB961-A760-F086-E3BF-2EA32B08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128" y="1749415"/>
            <a:ext cx="2099702" cy="298649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8D3FCBE-2484-E5D7-F09B-3BFFD238E6B8}"/>
              </a:ext>
            </a:extLst>
          </p:cNvPr>
          <p:cNvSpPr txBox="1"/>
          <p:nvPr/>
        </p:nvSpPr>
        <p:spPr>
          <a:xfrm>
            <a:off x="3802753" y="51503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&gt;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2FE2F1-3ACC-5402-3EB3-0189F7845972}"/>
              </a:ext>
            </a:extLst>
          </p:cNvPr>
          <p:cNvGrpSpPr/>
          <p:nvPr/>
        </p:nvGrpSpPr>
        <p:grpSpPr>
          <a:xfrm>
            <a:off x="3296598" y="936861"/>
            <a:ext cx="2629736" cy="878623"/>
            <a:chOff x="1942264" y="934167"/>
            <a:chExt cx="2629736" cy="87862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D55E7C9-699C-2EA0-D5FD-88C8130DFBB9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DE9E9EB-D3AC-632A-BEBD-A3E09B187879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$ 15 k = Qty. Revenue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96967-F651-AAFC-5CF1-A9A83B11601D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$ 45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679D654-9C70-F8FE-4906-2F95BA195ADC}"/>
                </a:ext>
              </a:extLst>
            </p:cNvPr>
            <p:cNvSpPr txBox="1"/>
            <p:nvPr/>
          </p:nvSpPr>
          <p:spPr>
            <a:xfrm>
              <a:off x="1942264" y="1315124"/>
              <a:ext cx="7344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1.5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34A9A4-4E10-1C40-407F-570F598B9C41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$ 180 k </a:t>
              </a:r>
              <a:r>
                <a:rPr lang="en-US" sz="1100" b="1" dirty="0"/>
                <a:t>= Year Gap Payment</a:t>
              </a:r>
            </a:p>
          </p:txBody>
        </p:sp>
      </p:grpSp>
      <p:pic>
        <p:nvPicPr>
          <p:cNvPr id="8" name="Picture 7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9075C48F-EB29-DD61-A8A6-4A3590A5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 animBg="1"/>
      <p:bldP spid="29" grpId="0"/>
      <p:bldP spid="30" grpId="0" animBg="1"/>
      <p:bldP spid="31" grpId="0"/>
      <p:bldP spid="32" grpId="0"/>
      <p:bldP spid="33" grpId="0"/>
      <p:bldP spid="34" grpId="0"/>
      <p:bldP spid="35" grpId="0"/>
      <p:bldP spid="42" grpId="0" animBg="1"/>
      <p:bldP spid="46" grpId="0"/>
      <p:bldP spid="47" grpId="0" animBg="1"/>
      <p:bldP spid="49" grpId="0"/>
      <p:bldP spid="50" grpId="0" animBg="1"/>
      <p:bldP spid="51" grpId="0"/>
      <p:bldP spid="52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/>
          <p:nvPr/>
        </p:nvSpPr>
        <p:spPr>
          <a:xfrm>
            <a:off x="752151" y="1886819"/>
            <a:ext cx="2428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an upfront incentive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1"/>
          <p:cNvSpPr txBox="1"/>
          <p:nvPr/>
        </p:nvSpPr>
        <p:spPr>
          <a:xfrm>
            <a:off x="3484361" y="1886819"/>
            <a:ext cx="1340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 grant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1"/>
          <p:cNvSpPr txBox="1"/>
          <p:nvPr/>
        </p:nvSpPr>
        <p:spPr>
          <a:xfrm>
            <a:off x="5139348" y="1886819"/>
            <a:ext cx="3360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part of developer’s business loan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 txBox="1"/>
          <p:nvPr/>
        </p:nvSpPr>
        <p:spPr>
          <a:xfrm>
            <a:off x="341175" y="2882300"/>
            <a:ext cx="86100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Developer secures 100% of the financing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advance  to complete the project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Based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State and County contributions begin when project is generating revenue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Focused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Does not include surrounding businesses or industries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Low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Liability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If the project ceases revenue generation for any reason, neither State nor County contribute further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11"/>
          <p:cNvCxnSpPr/>
          <p:nvPr/>
        </p:nvCxnSpPr>
        <p:spPr>
          <a:xfrm>
            <a:off x="834631" y="2333413"/>
            <a:ext cx="7568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1"/>
          <p:cNvSpPr/>
          <p:nvPr/>
        </p:nvSpPr>
        <p:spPr>
          <a:xfrm>
            <a:off x="0" y="205740"/>
            <a:ext cx="1123568" cy="384541"/>
          </a:xfrm>
          <a:custGeom>
            <a:avLst/>
            <a:gdLst/>
            <a:ahLst/>
            <a:cxnLst/>
            <a:rect l="l" t="t" r="r" b="b"/>
            <a:pathLst>
              <a:path w="6420387" h="5696907" extrusionOk="0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solidFill>
            <a:srgbClr val="3B9FC1"/>
          </a:solidFill>
          <a:ln>
            <a:noFill/>
          </a:ln>
        </p:spPr>
        <p:txBody>
          <a:bodyPr spcFirstLastPara="1" wrap="square" lIns="324000" tIns="34275" rIns="810000" bIns="270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0" y="205739"/>
            <a:ext cx="56508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800" b="0" i="1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  </a:t>
            </a:r>
            <a:r>
              <a:rPr lang="en" sz="1800" b="0" i="1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Definition + Scope</a:t>
            </a:r>
            <a:endParaRPr sz="1800" b="0" i="1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320900" y="837602"/>
            <a:ext cx="86100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Supports a Developer’s gap financing</a:t>
            </a:r>
            <a:endParaRPr sz="1200" b="1" i="0" u="none" strike="noStrike" cap="none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Much like a </a:t>
            </a:r>
            <a:r>
              <a:rPr lang="en" sz="1200" b="1" i="1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Tax Rebate</a:t>
            </a: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 sz="1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 Increment Financing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contribute </a:t>
            </a:r>
            <a:r>
              <a:rPr lang="en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sales tax revenues towards Developer’s project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11"/>
          <p:cNvCxnSpPr/>
          <p:nvPr/>
        </p:nvCxnSpPr>
        <p:spPr>
          <a:xfrm>
            <a:off x="834631" y="1723813"/>
            <a:ext cx="7580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3;p11">
            <a:extLst>
              <a:ext uri="{FF2B5EF4-FFF2-40B4-BE49-F238E27FC236}">
                <a16:creationId xmlns:a16="http://schemas.microsoft.com/office/drawing/2014/main" id="{87E114D7-E965-13E3-5E3A-E77343595916}"/>
              </a:ext>
            </a:extLst>
          </p:cNvPr>
          <p:cNvSpPr txBox="1"/>
          <p:nvPr/>
        </p:nvSpPr>
        <p:spPr>
          <a:xfrm>
            <a:off x="751408" y="2507677"/>
            <a:ext cx="392869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renovations to operating businesses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5;p11">
            <a:extLst>
              <a:ext uri="{FF2B5EF4-FFF2-40B4-BE49-F238E27FC236}">
                <a16:creationId xmlns:a16="http://schemas.microsoft.com/office/drawing/2014/main" id="{C64DE338-033A-5246-1EE2-AACD48F96923}"/>
              </a:ext>
            </a:extLst>
          </p:cNvPr>
          <p:cNvSpPr txBox="1"/>
          <p:nvPr/>
        </p:nvSpPr>
        <p:spPr>
          <a:xfrm>
            <a:off x="5138605" y="2507677"/>
            <a:ext cx="386575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projects already under constructinon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00968BED-FEFD-E112-4A18-DE917CBC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2861e117a8_0_100" descr="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069210"/>
            <a:ext cx="8214360" cy="29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3;g12861e117a8_0_100">
            <a:extLst>
              <a:ext uri="{FF2B5EF4-FFF2-40B4-BE49-F238E27FC236}">
                <a16:creationId xmlns:a16="http://schemas.microsoft.com/office/drawing/2014/main" id="{D26348DC-034C-2E52-30E6-3412F7884AE7}"/>
              </a:ext>
            </a:extLst>
          </p:cNvPr>
          <p:cNvSpPr txBox="1"/>
          <p:nvPr/>
        </p:nvSpPr>
        <p:spPr>
          <a:xfrm>
            <a:off x="185315" y="161710"/>
            <a:ext cx="1536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Example of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Quarterly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Payments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2214</Words>
  <Application>Microsoft Office PowerPoint</Application>
  <PresentationFormat>On-screen Show (16:9)</PresentationFormat>
  <Paragraphs>350</Paragraphs>
  <Slides>31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Montserrat ExtraBold</vt:lpstr>
      <vt:lpstr>Libre Franklin Thin</vt:lpstr>
      <vt:lpstr>Calibri</vt:lpstr>
      <vt:lpstr>Arial</vt:lpstr>
      <vt:lpstr>Asap</vt:lpstr>
      <vt:lpstr>Aptos</vt:lpstr>
      <vt:lpstr>Courier New</vt:lpstr>
      <vt:lpstr>Montserrat Black</vt:lpstr>
      <vt:lpstr>Montserrat</vt:lpstr>
      <vt:lpstr>Libre Franklin</vt:lpstr>
      <vt:lpstr>Trebuchet MS</vt:lpstr>
      <vt:lpstr>Wingdings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Confroy, Wirt</dc:creator>
  <cp:lastModifiedBy>Confroy, Wirt</cp:lastModifiedBy>
  <cp:revision>100</cp:revision>
  <dcterms:modified xsi:type="dcterms:W3CDTF">2024-11-20T21:22:44Z</dcterms:modified>
</cp:coreProperties>
</file>