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6"/>
  </p:notesMasterIdLst>
  <p:sldIdLst>
    <p:sldId id="257" r:id="rId3"/>
    <p:sldId id="266" r:id="rId4"/>
    <p:sldId id="285" r:id="rId5"/>
    <p:sldId id="267" r:id="rId6"/>
    <p:sldId id="268" r:id="rId7"/>
    <p:sldId id="269" r:id="rId8"/>
    <p:sldId id="270" r:id="rId9"/>
    <p:sldId id="271" r:id="rId10"/>
    <p:sldId id="287" r:id="rId11"/>
    <p:sldId id="274" r:id="rId12"/>
    <p:sldId id="275" r:id="rId13"/>
    <p:sldId id="273" r:id="rId14"/>
    <p:sldId id="283" r:id="rId15"/>
  </p:sldIdLst>
  <p:sldSz cx="9144000" cy="5143500" type="screen16x9"/>
  <p:notesSz cx="6858000" cy="9144000"/>
  <p:embeddedFontLst>
    <p:embeddedFont>
      <p:font typeface="Asap" panose="020B0604020202020204" charset="0"/>
      <p:regular r:id="rId17"/>
      <p:bold r:id="rId18"/>
      <p:italic r:id="rId19"/>
      <p:boldItalic r:id="rId20"/>
    </p:embeddedFont>
    <p:embeddedFont>
      <p:font typeface="Libre Franklin" pitchFamily="2" charset="0"/>
      <p:regular r:id="rId21"/>
      <p:bold r:id="rId22"/>
      <p:italic r:id="rId23"/>
      <p:boldItalic r:id="rId24"/>
    </p:embeddedFont>
    <p:embeddedFont>
      <p:font typeface="Libre Franklin Thin" pitchFamily="2" charset="0"/>
      <p:regular r:id="rId25"/>
      <p:bold r:id="rId26"/>
      <p:italic r:id="rId27"/>
      <p:boldItalic r:id="rId28"/>
    </p:embeddedFont>
    <p:embeddedFont>
      <p:font typeface="Montserrat" panose="00000500000000000000" pitchFamily="50" charset="0"/>
      <p:regular r:id="rId29"/>
      <p:bold r:id="rId30"/>
      <p:italic r:id="rId31"/>
      <p:boldItalic r:id="rId32"/>
    </p:embeddedFont>
    <p:embeddedFont>
      <p:font typeface="Montserrat Black" panose="00000A00000000000000" pitchFamily="2" charset="0"/>
      <p:bold r:id="rId33"/>
      <p:boldItalic r:id="rId34"/>
    </p:embeddedFont>
    <p:embeddedFont>
      <p:font typeface="Montserrat ExtraBold" panose="00000900000000000000" pitchFamily="2" charset="0"/>
      <p:bold r:id="rId35"/>
      <p:boldItalic r:id="rId36"/>
    </p:embeddedFont>
    <p:embeddedFont>
      <p:font typeface="Trebuchet MS" panose="020B0603020202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958">
          <p15:clr>
            <a:srgbClr val="9AA0A6"/>
          </p15:clr>
        </p15:guide>
        <p15:guide id="4" orient="horz" pos="2160">
          <p15:clr>
            <a:srgbClr val="9AA0A6"/>
          </p15:clr>
        </p15:guide>
        <p15:guide id="5" orient="horz" pos="864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5" roundtripDataSignature="AMtx7mg5Nm+w3zdiIWxMk8Sm6JBffOnD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BC"/>
    <a:srgbClr val="AFDDFF"/>
    <a:srgbClr val="71C2FF"/>
    <a:srgbClr val="85CBFF"/>
    <a:srgbClr val="00A7E2"/>
    <a:srgbClr val="11C1FF"/>
    <a:srgbClr val="009BD2"/>
    <a:srgbClr val="00AAE6"/>
    <a:srgbClr val="93E3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2346" y="67"/>
      </p:cViewPr>
      <p:guideLst>
        <p:guide orient="horz" pos="1620"/>
        <p:guide pos="2880"/>
        <p:guide orient="horz" pos="958"/>
        <p:guide orient="horz" pos="2160"/>
        <p:guide orient="horz" pos="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65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67" Type="http://schemas.openxmlformats.org/officeDocument/2006/relationships/viewProps" Target="viewProps.xml"/><Relationship Id="rId20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tasadvisors.com/resources/research/tourism-improvement-district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tgallagher@civitasadvisors.com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861e117a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12861e117a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5fd520c000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g25fd520c000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 recap …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locality can have </a:t>
            </a:r>
            <a:r>
              <a:rPr lang="en-US" b="1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Zone</a:t>
            </a:r>
            <a:r>
              <a:rPr lang="en-US" b="1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⏐ </a:t>
            </a:r>
            <a:r>
              <a:rPr lang="en-US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Different Businesses Contribute</a:t>
            </a: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TIDs are primarily created with lodging/hotels as the lead partners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They have the visitor spending levels and frequency to establish and collect new visitor fees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Other tourism business sectors such as dining, retail and attractions can contribute if the local business community is unified 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locality can have </a:t>
            </a:r>
            <a:r>
              <a:rPr lang="en-US" b="1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Zone</a:t>
            </a:r>
            <a:r>
              <a:rPr lang="en-US" b="1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⏐ </a:t>
            </a:r>
            <a:r>
              <a:rPr lang="en-US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Specific Businesses Contribute</a:t>
            </a: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Businesses representing specific business sectors can collaborate and petition for a TID 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TID plan with only lodging, wineries, distilleries, cideries; or, restaurants or certain types of attractions can be created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Those benefiting businesses would collaborate, create their TID zone boundaries and plan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Then, petition the local government to adopt and pass the TID plan (as with the example above)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5fd520c000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g25fd520c000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 recap …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locality can have </a:t>
            </a:r>
            <a:r>
              <a:rPr lang="en-US" b="1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Zone</a:t>
            </a:r>
            <a:r>
              <a:rPr lang="en-US" b="1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⏐ </a:t>
            </a:r>
            <a:r>
              <a:rPr lang="en-US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Different Businesses Contribute</a:t>
            </a: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TIDs are primarily created with lodging/hotels as the lead partners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They have the visitor spending levels and frequency to establish and collect new visitor fees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Other tourism business sectors such as dining, retail and attractions can contribute if the local business community is unified 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locality can have </a:t>
            </a:r>
            <a:r>
              <a:rPr lang="en-US" b="1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Zone</a:t>
            </a:r>
            <a:r>
              <a:rPr lang="en-US" b="1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⏐ </a:t>
            </a:r>
            <a:r>
              <a:rPr lang="en-US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Specific Businesses Contribute</a:t>
            </a: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Businesses representing specific business sectors can collaborate and petition for a TID 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TID plan with only lodging, wineries, distilleries, cideries; or, restaurants or certain types of attractions can be created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Those benefiting businesses would collaborate, create their TID zone boundaries and plan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Then, petition the local government to adopt and pass the TID plan (as with the example above)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4aba728110_3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g14aba728110_3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Libre Franklin"/>
              <a:buChar char="●"/>
            </a:pP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Tourism Zones can overlap with Virginia Opportunity Zones and other business zones, and do not share zone requirements and mandates</a:t>
            </a:r>
            <a:endParaRPr sz="120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Libre Franklin"/>
              <a:buChar char="●"/>
            </a:pP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This includes the TIDs (Tourism Improvement Districts)</a:t>
            </a:r>
            <a:endParaRPr sz="120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Libre Franklin"/>
              <a:buChar char="●"/>
            </a:pP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newest of Virginia's tourism-related zone opportunities, TIDs authorize any a locality to create a local tourism improvement district plan, consisting of fees charged to visitors and used to fund tourism promotion activities and capital improvements</a:t>
            </a:r>
            <a:endParaRPr sz="120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Libre Franklin"/>
              <a:buChar char="●"/>
            </a:pP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All TID funded initiatives follow the a plan, created by </a:t>
            </a:r>
            <a:r>
              <a:rPr lang="en-US" sz="1200" i="1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TID Governing Board</a:t>
            </a: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whose members are benefiting businesses</a:t>
            </a:r>
            <a:endParaRPr sz="120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Libre Franklin"/>
              <a:buChar char="●"/>
            </a:pP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Visit &gt; </a:t>
            </a:r>
            <a:r>
              <a:rPr lang="en-US" sz="1200" u="sng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3"/>
              </a:rPr>
              <a:t>CIVITAS Advisor’s TIDs webpage for a deeper dive into TIDs</a:t>
            </a:r>
            <a:r>
              <a:rPr lang="en-US" sz="1200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and contact </a:t>
            </a:r>
            <a:r>
              <a:rPr lang="en-US" sz="12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Tiffany Gallagher </a:t>
            </a:r>
            <a:r>
              <a:rPr lang="en-US" sz="1200" b="1" u="sng">
                <a:solidFill>
                  <a:srgbClr val="0563C1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tgallagher@civitasadvisors.com</a:t>
            </a:r>
            <a:endParaRPr sz="1200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4aba728110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14aba728110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4aba728110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14aba728110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639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4aba728110_3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14aba728110_3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4aba728110_3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14aba728110_3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4aba728110_3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14aba728110_3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4aba728110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14aba728110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4aba728110_3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14aba728110_3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4aba728110_3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14aba728110_3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 recap …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locality can have </a:t>
            </a:r>
            <a:r>
              <a:rPr lang="en-US" b="1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Zone</a:t>
            </a:r>
            <a:r>
              <a:rPr lang="en-US" b="1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⏐ </a:t>
            </a:r>
            <a:r>
              <a:rPr lang="en-US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Different Businesses Contribute</a:t>
            </a: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TIDs are primarily created with lodging/hotels as the lead partners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They have the visitor spending levels and frequency to establish and collect new visitor fees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Other tourism business sectors such as dining, retail and attractions can contribute if the local business community is unified 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locality can have </a:t>
            </a:r>
            <a:r>
              <a:rPr lang="en-US" b="1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Zone</a:t>
            </a:r>
            <a:r>
              <a:rPr lang="en-US" b="1">
                <a:solidFill>
                  <a:srgbClr val="99999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⏐ </a:t>
            </a:r>
            <a:r>
              <a:rPr lang="en-US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Specific Businesses Contribute</a:t>
            </a: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Businesses representing specific business sectors can collaborate and petition for a TID 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TID plan with only lodging, wineries, distilleries, cideries; or, restaurants or certain types of attractions can be created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Those benefiting businesses would collaborate, create their TID zone boundaries and plan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Then, petition the local government to adopt and pass the TID plan (as with the example above)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914400" lvl="1" indent="-406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371600" lvl="2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828800" lvl="3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2286000" lvl="4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743200" lvl="5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3200400" lvl="6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3657600" lvl="7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4114800" lvl="8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95" name="Google Shape;95;p3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3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103" name="Google Shape;103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6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7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7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fb0412a043_0_185"/>
          <p:cNvSpPr txBox="1">
            <a:spLocks noGrp="1"/>
          </p:cNvSpPr>
          <p:nvPr>
            <p:ph type="ctrTitle"/>
          </p:nvPr>
        </p:nvSpPr>
        <p:spPr>
          <a:xfrm>
            <a:off x="5725273" y="841772"/>
            <a:ext cx="227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fb0412a043_0_18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isitrichmondva.com/tid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tgallagher@civitasadvisors.com" TargetMode="External"/><Relationship Id="rId13" Type="http://schemas.openxmlformats.org/officeDocument/2006/relationships/hyperlink" Target="https://civitasadvisors.com/resources/research/tourism-improvement-district/" TargetMode="External"/><Relationship Id="rId3" Type="http://schemas.openxmlformats.org/officeDocument/2006/relationships/image" Target="../media/image12.jpg"/><Relationship Id="rId7" Type="http://schemas.openxmlformats.org/officeDocument/2006/relationships/hyperlink" Target="https://dhcd.virginia.gov/opportunity-zones-oz" TargetMode="Externa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atc.org/tourismzones/" TargetMode="External"/><Relationship Id="rId11" Type="http://schemas.openxmlformats.org/officeDocument/2006/relationships/image" Target="../media/image3.png"/><Relationship Id="rId5" Type="http://schemas.openxmlformats.org/officeDocument/2006/relationships/image" Target="../media/image14.jpg"/><Relationship Id="rId10" Type="http://schemas.openxmlformats.org/officeDocument/2006/relationships/image" Target="../media/image16.gif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wconfroy@virginia.org" TargetMode="Externa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2861e117a8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7152" y="1876425"/>
            <a:ext cx="1863750" cy="11294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g12861e117a8_0_23"/>
          <p:cNvCxnSpPr/>
          <p:nvPr/>
        </p:nvCxnSpPr>
        <p:spPr>
          <a:xfrm rot="10800000">
            <a:off x="3686634" y="1922425"/>
            <a:ext cx="0" cy="1011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" name="Google Shape;135;g12861e117a8_0_23"/>
          <p:cNvSpPr txBox="1"/>
          <p:nvPr/>
        </p:nvSpPr>
        <p:spPr>
          <a:xfrm>
            <a:off x="3831771" y="1899106"/>
            <a:ext cx="5062178" cy="10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ts val="2600"/>
              </a:lnSpc>
            </a:pPr>
            <a:r>
              <a:rPr lang="en-US" sz="4000" b="1" spc="300" dirty="0">
                <a:solidFill>
                  <a:srgbClr val="0070C0"/>
                </a:solidFill>
                <a:latin typeface="Montserrat Black" panose="00000A00000000000000" pitchFamily="2" charset="0"/>
              </a:rPr>
              <a:t>TID</a:t>
            </a:r>
          </a:p>
          <a:p>
            <a:pPr>
              <a:lnSpc>
                <a:spcPts val="2600"/>
              </a:lnSpc>
            </a:pPr>
            <a:r>
              <a:rPr lang="en-US" sz="2000" b="1" i="1" dirty="0">
                <a:solidFill>
                  <a:schemeClr val="bg1"/>
                </a:solidFill>
                <a:latin typeface="Montserrat" panose="00000500000000000000" pitchFamily="50" charset="0"/>
              </a:rPr>
              <a:t>Tourism Improvement Districts</a:t>
            </a:r>
            <a:endParaRPr lang="en-US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5fd520c000_0_52"/>
          <p:cNvSpPr/>
          <p:nvPr/>
        </p:nvSpPr>
        <p:spPr>
          <a:xfrm>
            <a:off x="4814461" y="372689"/>
            <a:ext cx="2390100" cy="2070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25fd520c000_0_52"/>
          <p:cNvSpPr txBox="1"/>
          <p:nvPr/>
        </p:nvSpPr>
        <p:spPr>
          <a:xfrm>
            <a:off x="652806" y="2875688"/>
            <a:ext cx="1640700" cy="11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7800" marR="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●"/>
            </a:pPr>
            <a:r>
              <a:rPr lang="en-US" sz="2100" b="1" i="0" u="none" strike="noStrike" cap="none">
                <a:solidFill>
                  <a:schemeClr val="accent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Lodging</a:t>
            </a:r>
            <a:endParaRPr sz="2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7800" marR="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●"/>
            </a:pPr>
            <a:r>
              <a:rPr lang="en-US" sz="21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Dining</a:t>
            </a:r>
            <a:endParaRPr sz="2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7800" marR="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●"/>
            </a:pPr>
            <a:r>
              <a:rPr lang="en-US" sz="2100" b="1" i="0" u="none" strike="noStrike" cap="none">
                <a:solidFill>
                  <a:srgbClr val="FCB0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Retail</a:t>
            </a:r>
            <a:r>
              <a:rPr lang="en-US"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sz="25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1" name="Google Shape;321;g25fd520c000_0_52"/>
          <p:cNvSpPr txBox="1"/>
          <p:nvPr/>
        </p:nvSpPr>
        <p:spPr>
          <a:xfrm>
            <a:off x="2985353" y="740288"/>
            <a:ext cx="11931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Zone</a:t>
            </a:r>
            <a:endParaRPr sz="2900" b="1" i="0" u="none" strike="noStrike" cap="none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Town</a:t>
            </a:r>
            <a:endParaRPr sz="15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City</a:t>
            </a:r>
            <a:endParaRPr sz="15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County</a:t>
            </a:r>
            <a:endParaRPr sz="15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2" name="Google Shape;322;g25fd520c000_0_52"/>
          <p:cNvSpPr/>
          <p:nvPr/>
        </p:nvSpPr>
        <p:spPr>
          <a:xfrm>
            <a:off x="222286" y="356226"/>
            <a:ext cx="2390100" cy="2070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" name="Google Shape;323;g25fd520c000_0_52"/>
          <p:cNvGrpSpPr/>
          <p:nvPr/>
        </p:nvGrpSpPr>
        <p:grpSpPr>
          <a:xfrm>
            <a:off x="779031" y="655320"/>
            <a:ext cx="1524475" cy="953697"/>
            <a:chOff x="5717700" y="1025325"/>
            <a:chExt cx="873775" cy="546625"/>
          </a:xfrm>
        </p:grpSpPr>
        <p:sp>
          <p:nvSpPr>
            <p:cNvPr id="324" name="Google Shape;324;g25fd520c000_0_52"/>
            <p:cNvSpPr/>
            <p:nvPr/>
          </p:nvSpPr>
          <p:spPr>
            <a:xfrm>
              <a:off x="6303475" y="1322350"/>
              <a:ext cx="288000" cy="2496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g25fd520c000_0_52"/>
            <p:cNvSpPr/>
            <p:nvPr/>
          </p:nvSpPr>
          <p:spPr>
            <a:xfrm>
              <a:off x="5717700" y="1025325"/>
              <a:ext cx="288000" cy="2496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6" name="Google Shape;326;g25fd520c000_0_52"/>
          <p:cNvGrpSpPr/>
          <p:nvPr/>
        </p:nvGrpSpPr>
        <p:grpSpPr>
          <a:xfrm>
            <a:off x="744442" y="574235"/>
            <a:ext cx="1458046" cy="1689829"/>
            <a:chOff x="5697875" y="978850"/>
            <a:chExt cx="835700" cy="968550"/>
          </a:xfrm>
        </p:grpSpPr>
        <p:sp>
          <p:nvSpPr>
            <p:cNvPr id="327" name="Google Shape;327;g25fd520c000_0_52"/>
            <p:cNvSpPr/>
            <p:nvPr/>
          </p:nvSpPr>
          <p:spPr>
            <a:xfrm>
              <a:off x="5697875" y="179800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g25fd520c000_0_52"/>
            <p:cNvSpPr/>
            <p:nvPr/>
          </p:nvSpPr>
          <p:spPr>
            <a:xfrm>
              <a:off x="6005700" y="97885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g25fd520c000_0_52"/>
            <p:cNvSpPr/>
            <p:nvPr/>
          </p:nvSpPr>
          <p:spPr>
            <a:xfrm>
              <a:off x="6361375" y="161225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g25fd520c000_0_52"/>
            <p:cNvSpPr/>
            <p:nvPr/>
          </p:nvSpPr>
          <p:spPr>
            <a:xfrm>
              <a:off x="6361375" y="113265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g25fd520c000_0_52"/>
          <p:cNvGrpSpPr/>
          <p:nvPr/>
        </p:nvGrpSpPr>
        <p:grpSpPr>
          <a:xfrm>
            <a:off x="345603" y="1173540"/>
            <a:ext cx="1514443" cy="913350"/>
            <a:chOff x="5469275" y="1322350"/>
            <a:chExt cx="868025" cy="523500"/>
          </a:xfrm>
        </p:grpSpPr>
        <p:sp>
          <p:nvSpPr>
            <p:cNvPr id="332" name="Google Shape;332;g25fd520c000_0_52"/>
            <p:cNvSpPr/>
            <p:nvPr/>
          </p:nvSpPr>
          <p:spPr>
            <a:xfrm>
              <a:off x="5870075" y="17414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g25fd520c000_0_52"/>
            <p:cNvSpPr/>
            <p:nvPr/>
          </p:nvSpPr>
          <p:spPr>
            <a:xfrm>
              <a:off x="5850275" y="13223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g25fd520c000_0_52"/>
            <p:cNvSpPr/>
            <p:nvPr/>
          </p:nvSpPr>
          <p:spPr>
            <a:xfrm>
              <a:off x="6217000" y="1531725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g25fd520c000_0_52"/>
            <p:cNvSpPr/>
            <p:nvPr/>
          </p:nvSpPr>
          <p:spPr>
            <a:xfrm>
              <a:off x="5469275" y="13985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36" name="Google Shape;336;g25fd520c000_0_52"/>
          <p:cNvCxnSpPr/>
          <p:nvPr/>
        </p:nvCxnSpPr>
        <p:spPr>
          <a:xfrm>
            <a:off x="4379975" y="1225125"/>
            <a:ext cx="0" cy="30318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7" name="Google Shape;337;g25fd520c000_0_52"/>
          <p:cNvSpPr txBox="1"/>
          <p:nvPr/>
        </p:nvSpPr>
        <p:spPr>
          <a:xfrm>
            <a:off x="6940556" y="2875688"/>
            <a:ext cx="1774500" cy="1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7800" marR="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100"/>
              <a:buFont typeface="Libre Franklin"/>
              <a:buChar char="●"/>
            </a:pPr>
            <a:r>
              <a:rPr lang="en-US" sz="2100" b="1" i="0" u="none" strike="noStrike" cap="none">
                <a:solidFill>
                  <a:srgbClr val="9900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Wineries</a:t>
            </a:r>
            <a:endParaRPr sz="2100" b="0" i="0" u="none" strike="noStrike" cap="none">
              <a:solidFill>
                <a:srgbClr val="9900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7800" marR="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100"/>
              <a:buFont typeface="Libre Franklin"/>
              <a:buChar char="●"/>
            </a:pPr>
            <a:r>
              <a:rPr lang="en-US" sz="21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Distilleries</a:t>
            </a:r>
            <a:endParaRPr sz="2100" b="0" i="0" u="none" strike="noStrike" cap="none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7800" marR="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8600"/>
              </a:buClr>
              <a:buSzPts val="2100"/>
              <a:buFont typeface="Libre Franklin"/>
              <a:buChar char="●"/>
            </a:pPr>
            <a:r>
              <a:rPr lang="en-US" sz="2100" b="1" i="0" u="none" strike="noStrike" cap="none">
                <a:solidFill>
                  <a:srgbClr val="EF86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Cideries</a:t>
            </a:r>
            <a:endParaRPr sz="2100" b="1" i="0" u="none" strike="noStrike" cap="none">
              <a:solidFill>
                <a:srgbClr val="EF86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7800" marR="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100"/>
              <a:buFont typeface="Libre Franklin"/>
              <a:buChar char="●"/>
            </a:pPr>
            <a:r>
              <a:rPr lang="en-US" sz="2100" b="1" i="0" u="none" strike="noStrike" cap="none">
                <a:solidFill>
                  <a:srgbClr val="BF9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Brewery</a:t>
            </a:r>
            <a:endParaRPr sz="2100" b="1" i="0" u="none" strike="noStrike" cap="none">
              <a:solidFill>
                <a:srgbClr val="BF9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8" name="Google Shape;338;g25fd520c000_0_52"/>
          <p:cNvSpPr txBox="1"/>
          <p:nvPr/>
        </p:nvSpPr>
        <p:spPr>
          <a:xfrm>
            <a:off x="7671653" y="740288"/>
            <a:ext cx="1193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Zone</a:t>
            </a:r>
            <a:endParaRPr sz="2900" b="1" i="0" u="none" strike="noStrike" cap="none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Multiple</a:t>
            </a:r>
            <a:endParaRPr sz="15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Counties</a:t>
            </a:r>
            <a:endParaRPr sz="15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339" name="Google Shape;339;g25fd520c000_0_52"/>
          <p:cNvGrpSpPr/>
          <p:nvPr/>
        </p:nvGrpSpPr>
        <p:grpSpPr>
          <a:xfrm rot="5400000">
            <a:off x="4762963" y="1164602"/>
            <a:ext cx="1569934" cy="487102"/>
            <a:chOff x="6280098" y="1740779"/>
            <a:chExt cx="2686862" cy="833650"/>
          </a:xfrm>
        </p:grpSpPr>
        <p:sp>
          <p:nvSpPr>
            <p:cNvPr id="340" name="Google Shape;340;g25fd520c000_0_52"/>
            <p:cNvSpPr/>
            <p:nvPr/>
          </p:nvSpPr>
          <p:spPr>
            <a:xfrm rot="-5400000">
              <a:off x="6254898" y="2218029"/>
              <a:ext cx="381600" cy="331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g25fd520c000_0_52"/>
            <p:cNvSpPr/>
            <p:nvPr/>
          </p:nvSpPr>
          <p:spPr>
            <a:xfrm rot="-5400000">
              <a:off x="6531935" y="1765979"/>
              <a:ext cx="381600" cy="331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g25fd520c000_0_52"/>
            <p:cNvSpPr/>
            <p:nvPr/>
          </p:nvSpPr>
          <p:spPr>
            <a:xfrm rot="-5400000">
              <a:off x="6923585" y="2218029"/>
              <a:ext cx="381600" cy="331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g25fd520c000_0_52"/>
            <p:cNvSpPr/>
            <p:nvPr/>
          </p:nvSpPr>
          <p:spPr>
            <a:xfrm rot="-5400000">
              <a:off x="7167235" y="1765979"/>
              <a:ext cx="381600" cy="331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g25fd520c000_0_52"/>
            <p:cNvSpPr/>
            <p:nvPr/>
          </p:nvSpPr>
          <p:spPr>
            <a:xfrm rot="-5400000">
              <a:off x="7698223" y="2218029"/>
              <a:ext cx="381600" cy="331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g25fd520c000_0_52"/>
            <p:cNvSpPr/>
            <p:nvPr/>
          </p:nvSpPr>
          <p:spPr>
            <a:xfrm rot="-5400000">
              <a:off x="7975260" y="1765979"/>
              <a:ext cx="381600" cy="331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g25fd520c000_0_52"/>
            <p:cNvSpPr/>
            <p:nvPr/>
          </p:nvSpPr>
          <p:spPr>
            <a:xfrm rot="-5400000">
              <a:off x="8366910" y="2218029"/>
              <a:ext cx="381600" cy="331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g25fd520c000_0_52"/>
            <p:cNvSpPr/>
            <p:nvPr/>
          </p:nvSpPr>
          <p:spPr>
            <a:xfrm rot="-5400000">
              <a:off x="8610560" y="1765979"/>
              <a:ext cx="381600" cy="331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8" name="Google Shape;348;g25fd520c000_0_52"/>
          <p:cNvGrpSpPr/>
          <p:nvPr/>
        </p:nvGrpSpPr>
        <p:grpSpPr>
          <a:xfrm>
            <a:off x="6289696" y="1040773"/>
            <a:ext cx="487041" cy="772871"/>
            <a:chOff x="8296247" y="1404669"/>
            <a:chExt cx="728121" cy="1155436"/>
          </a:xfrm>
        </p:grpSpPr>
        <p:sp>
          <p:nvSpPr>
            <p:cNvPr id="349" name="Google Shape;349;g25fd520c000_0_52"/>
            <p:cNvSpPr/>
            <p:nvPr/>
          </p:nvSpPr>
          <p:spPr>
            <a:xfrm>
              <a:off x="8691068" y="1404669"/>
              <a:ext cx="333300" cy="28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g25fd520c000_0_52"/>
            <p:cNvSpPr/>
            <p:nvPr/>
          </p:nvSpPr>
          <p:spPr>
            <a:xfrm>
              <a:off x="8296247" y="1746736"/>
              <a:ext cx="333300" cy="28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g25fd520c000_0_52"/>
            <p:cNvSpPr/>
            <p:nvPr/>
          </p:nvSpPr>
          <p:spPr>
            <a:xfrm>
              <a:off x="8691068" y="1959540"/>
              <a:ext cx="333300" cy="28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g25fd520c000_0_52"/>
            <p:cNvSpPr/>
            <p:nvPr/>
          </p:nvSpPr>
          <p:spPr>
            <a:xfrm>
              <a:off x="8296247" y="2270905"/>
              <a:ext cx="333300" cy="28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53" name="Google Shape;353;g25fd520c000_0_52"/>
          <p:cNvCxnSpPr/>
          <p:nvPr/>
        </p:nvCxnSpPr>
        <p:spPr>
          <a:xfrm>
            <a:off x="6043650" y="243575"/>
            <a:ext cx="0" cy="2335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4" name="Google Shape;354;g25fd520c000_0_52"/>
          <p:cNvSpPr txBox="1"/>
          <p:nvPr/>
        </p:nvSpPr>
        <p:spPr>
          <a:xfrm>
            <a:off x="5061972" y="2514325"/>
            <a:ext cx="835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County A</a:t>
            </a:r>
            <a:endParaRPr sz="11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5" name="Google Shape;355;g25fd520c000_0_52"/>
          <p:cNvSpPr txBox="1"/>
          <p:nvPr/>
        </p:nvSpPr>
        <p:spPr>
          <a:xfrm>
            <a:off x="6115622" y="2514325"/>
            <a:ext cx="835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County B</a:t>
            </a:r>
            <a:endParaRPr sz="11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5fd520c000_0_90"/>
          <p:cNvSpPr txBox="1"/>
          <p:nvPr/>
        </p:nvSpPr>
        <p:spPr>
          <a:xfrm>
            <a:off x="652806" y="2875688"/>
            <a:ext cx="16407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7800" marR="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Char char="●"/>
            </a:pPr>
            <a:r>
              <a:rPr lang="en-US" sz="2100" b="1" i="0" u="none" strike="noStrike" cap="none">
                <a:solidFill>
                  <a:schemeClr val="accent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Lodging</a:t>
            </a:r>
            <a:endParaRPr sz="2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1" name="Google Shape;361;g25fd520c000_0_90"/>
          <p:cNvSpPr txBox="1"/>
          <p:nvPr/>
        </p:nvSpPr>
        <p:spPr>
          <a:xfrm>
            <a:off x="2985353" y="740288"/>
            <a:ext cx="11931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4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Zone</a:t>
            </a:r>
            <a:endParaRPr sz="2900" b="1" i="0" u="none" strike="noStrike" cap="none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Town</a:t>
            </a:r>
            <a:endParaRPr sz="15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City</a:t>
            </a:r>
            <a:endParaRPr sz="15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County</a:t>
            </a:r>
            <a:endParaRPr sz="15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2" name="Google Shape;362;g25fd520c000_0_90"/>
          <p:cNvSpPr/>
          <p:nvPr/>
        </p:nvSpPr>
        <p:spPr>
          <a:xfrm>
            <a:off x="222286" y="356226"/>
            <a:ext cx="2390100" cy="2070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3" name="Google Shape;363;g25fd520c000_0_90"/>
          <p:cNvCxnSpPr/>
          <p:nvPr/>
        </p:nvCxnSpPr>
        <p:spPr>
          <a:xfrm flipH="1">
            <a:off x="778744" y="1589006"/>
            <a:ext cx="483300" cy="83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4" name="Google Shape;364;g25fd520c000_0_90"/>
          <p:cNvSpPr txBox="1"/>
          <p:nvPr/>
        </p:nvSpPr>
        <p:spPr>
          <a:xfrm>
            <a:off x="3069919" y="2007600"/>
            <a:ext cx="48840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Richmond        </a:t>
            </a:r>
            <a:r>
              <a:rPr lang="en-US" sz="1800" b="0" i="1" u="none" strike="noStrike" cap="none" dirty="0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City   </a:t>
            </a:r>
            <a:r>
              <a:rPr lang="en-US" sz="1800" b="0" i="1" u="none" strike="noStrike" cap="none" dirty="0">
                <a:solidFill>
                  <a:srgbClr val="DC585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1800" b="0" i="1" u="none" strike="noStrike" cap="none" dirty="0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1" u="none" strike="noStrike" cap="none" dirty="0">
                <a:solidFill>
                  <a:srgbClr val="DC585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managing non-profit</a:t>
            </a:r>
            <a:endParaRPr sz="1800" b="0" i="1" u="none" strike="noStrike" cap="none" dirty="0">
              <a:solidFill>
                <a:srgbClr val="DC585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Ashland           </a:t>
            </a:r>
            <a:r>
              <a:rPr lang="en-US" sz="1800" b="0" i="1" u="none" strike="noStrike" cap="none" dirty="0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Town</a:t>
            </a:r>
            <a:endParaRPr sz="1800" b="0" i="0" u="none" strike="noStrike" cap="none" dirty="0">
              <a:solidFill>
                <a:srgbClr val="14141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Chesterfield     </a:t>
            </a:r>
            <a:r>
              <a:rPr lang="en-US" sz="1800" b="0" i="1" u="none" strike="noStrike" cap="none" dirty="0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Counties</a:t>
            </a:r>
            <a:endParaRPr sz="1800" b="0" i="0" u="none" strike="noStrike" cap="none" dirty="0">
              <a:solidFill>
                <a:srgbClr val="14141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Hanover</a:t>
            </a:r>
            <a:endParaRPr sz="1800" b="0" i="0" u="none" strike="noStrike" cap="none" dirty="0">
              <a:solidFill>
                <a:srgbClr val="14141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Henrico</a:t>
            </a:r>
            <a:endParaRPr sz="1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5" name="Google Shape;365;g25fd520c000_0_90"/>
          <p:cNvCxnSpPr>
            <a:endCxn id="362" idx="1"/>
          </p:cNvCxnSpPr>
          <p:nvPr/>
        </p:nvCxnSpPr>
        <p:spPr>
          <a:xfrm>
            <a:off x="1574386" y="1584126"/>
            <a:ext cx="520500" cy="842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66" name="Google Shape;366;g25fd520c000_0_90"/>
          <p:cNvGrpSpPr/>
          <p:nvPr/>
        </p:nvGrpSpPr>
        <p:grpSpPr>
          <a:xfrm>
            <a:off x="1179443" y="1912691"/>
            <a:ext cx="520447" cy="314141"/>
            <a:chOff x="1487125" y="2555725"/>
            <a:chExt cx="811550" cy="489850"/>
          </a:xfrm>
        </p:grpSpPr>
        <p:sp>
          <p:nvSpPr>
            <p:cNvPr id="367" name="Google Shape;367;g25fd520c000_0_90"/>
            <p:cNvSpPr/>
            <p:nvPr/>
          </p:nvSpPr>
          <p:spPr>
            <a:xfrm>
              <a:off x="1487125" y="281007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g25fd520c000_0_90"/>
            <p:cNvSpPr/>
            <p:nvPr/>
          </p:nvSpPr>
          <p:spPr>
            <a:xfrm>
              <a:off x="1755075" y="255572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g25fd520c000_0_90"/>
            <p:cNvSpPr/>
            <p:nvPr/>
          </p:nvSpPr>
          <p:spPr>
            <a:xfrm>
              <a:off x="2026875" y="281007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0" name="Google Shape;370;g25fd520c000_0_90"/>
          <p:cNvSpPr/>
          <p:nvPr/>
        </p:nvSpPr>
        <p:spPr>
          <a:xfrm>
            <a:off x="1115344" y="999038"/>
            <a:ext cx="648600" cy="6486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g25fd520c000_0_90"/>
          <p:cNvGrpSpPr/>
          <p:nvPr/>
        </p:nvGrpSpPr>
        <p:grpSpPr>
          <a:xfrm>
            <a:off x="1233141" y="1119963"/>
            <a:ext cx="368336" cy="348209"/>
            <a:chOff x="1621900" y="1449250"/>
            <a:chExt cx="597075" cy="564450"/>
          </a:xfrm>
        </p:grpSpPr>
        <p:sp>
          <p:nvSpPr>
            <p:cNvPr id="372" name="Google Shape;372;g25fd520c000_0_90"/>
            <p:cNvSpPr/>
            <p:nvPr/>
          </p:nvSpPr>
          <p:spPr>
            <a:xfrm>
              <a:off x="1783525" y="1449250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g25fd520c000_0_90"/>
            <p:cNvSpPr/>
            <p:nvPr/>
          </p:nvSpPr>
          <p:spPr>
            <a:xfrm>
              <a:off x="1621900" y="1778200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g25fd520c000_0_90"/>
            <p:cNvSpPr/>
            <p:nvPr/>
          </p:nvSpPr>
          <p:spPr>
            <a:xfrm>
              <a:off x="1947175" y="177487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5" name="Google Shape;375;g25fd520c000_0_90"/>
          <p:cNvGrpSpPr/>
          <p:nvPr/>
        </p:nvGrpSpPr>
        <p:grpSpPr>
          <a:xfrm rot="-5400000">
            <a:off x="1776266" y="1437777"/>
            <a:ext cx="538139" cy="324820"/>
            <a:chOff x="1487125" y="2555725"/>
            <a:chExt cx="811550" cy="489850"/>
          </a:xfrm>
        </p:grpSpPr>
        <p:sp>
          <p:nvSpPr>
            <p:cNvPr id="376" name="Google Shape;376;g25fd520c000_0_90"/>
            <p:cNvSpPr/>
            <p:nvPr/>
          </p:nvSpPr>
          <p:spPr>
            <a:xfrm>
              <a:off x="1487125" y="281007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g25fd520c000_0_90"/>
            <p:cNvSpPr/>
            <p:nvPr/>
          </p:nvSpPr>
          <p:spPr>
            <a:xfrm>
              <a:off x="1755075" y="255572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g25fd520c000_0_90"/>
            <p:cNvSpPr/>
            <p:nvPr/>
          </p:nvSpPr>
          <p:spPr>
            <a:xfrm>
              <a:off x="2026875" y="281007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79" name="Google Shape;379;g25fd520c000_0_90"/>
          <p:cNvCxnSpPr>
            <a:endCxn id="370" idx="7"/>
          </p:cNvCxnSpPr>
          <p:nvPr/>
        </p:nvCxnSpPr>
        <p:spPr>
          <a:xfrm flipH="1">
            <a:off x="1668959" y="1056823"/>
            <a:ext cx="778800" cy="3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0" name="Google Shape;380;g25fd520c000_0_90"/>
          <p:cNvCxnSpPr>
            <a:endCxn id="370" idx="0"/>
          </p:cNvCxnSpPr>
          <p:nvPr/>
        </p:nvCxnSpPr>
        <p:spPr>
          <a:xfrm flipH="1">
            <a:off x="1439644" y="339038"/>
            <a:ext cx="368400" cy="66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81" name="Google Shape;381;g25fd520c000_0_90"/>
          <p:cNvGrpSpPr/>
          <p:nvPr/>
        </p:nvGrpSpPr>
        <p:grpSpPr>
          <a:xfrm rot="10800000">
            <a:off x="1667678" y="697927"/>
            <a:ext cx="520366" cy="314092"/>
            <a:chOff x="1487125" y="2555725"/>
            <a:chExt cx="811550" cy="489850"/>
          </a:xfrm>
        </p:grpSpPr>
        <p:sp>
          <p:nvSpPr>
            <p:cNvPr id="382" name="Google Shape;382;g25fd520c000_0_90"/>
            <p:cNvSpPr/>
            <p:nvPr/>
          </p:nvSpPr>
          <p:spPr>
            <a:xfrm>
              <a:off x="1487125" y="281007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g25fd520c000_0_90"/>
            <p:cNvSpPr/>
            <p:nvPr/>
          </p:nvSpPr>
          <p:spPr>
            <a:xfrm>
              <a:off x="1755075" y="255572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g25fd520c000_0_90"/>
            <p:cNvSpPr/>
            <p:nvPr/>
          </p:nvSpPr>
          <p:spPr>
            <a:xfrm>
              <a:off x="2026875" y="281007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85" name="Google Shape;385;g25fd520c000_0_90"/>
          <p:cNvCxnSpPr>
            <a:stCxn id="370" idx="1"/>
          </p:cNvCxnSpPr>
          <p:nvPr/>
        </p:nvCxnSpPr>
        <p:spPr>
          <a:xfrm rot="10800000">
            <a:off x="719829" y="376423"/>
            <a:ext cx="490500" cy="71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86" name="Google Shape;386;g25fd520c000_0_90"/>
          <p:cNvGrpSpPr/>
          <p:nvPr/>
        </p:nvGrpSpPr>
        <p:grpSpPr>
          <a:xfrm rot="-5400000">
            <a:off x="997017" y="519446"/>
            <a:ext cx="520366" cy="314141"/>
            <a:chOff x="1487125" y="2555725"/>
            <a:chExt cx="811550" cy="489850"/>
          </a:xfrm>
        </p:grpSpPr>
        <p:sp>
          <p:nvSpPr>
            <p:cNvPr id="387" name="Google Shape;387;g25fd520c000_0_90"/>
            <p:cNvSpPr/>
            <p:nvPr/>
          </p:nvSpPr>
          <p:spPr>
            <a:xfrm>
              <a:off x="1487125" y="281007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g25fd520c000_0_90"/>
            <p:cNvSpPr/>
            <p:nvPr/>
          </p:nvSpPr>
          <p:spPr>
            <a:xfrm>
              <a:off x="1755075" y="255572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g25fd520c000_0_90"/>
            <p:cNvSpPr/>
            <p:nvPr/>
          </p:nvSpPr>
          <p:spPr>
            <a:xfrm>
              <a:off x="2026875" y="2810075"/>
              <a:ext cx="271800" cy="235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0" name="Google Shape;390;g25fd520c000_0_90"/>
          <p:cNvSpPr txBox="1"/>
          <p:nvPr/>
        </p:nvSpPr>
        <p:spPr>
          <a:xfrm>
            <a:off x="571650" y="3779719"/>
            <a:ext cx="80220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Richmond Region recently approved a new Tourism Improvement District (TID). The TID is </a:t>
            </a:r>
            <a:r>
              <a:rPr lang="en-US" sz="1600" b="0" i="1" u="none" strike="noStrike" cap="none">
                <a:solidFill>
                  <a:srgbClr val="CC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expected to generate as much as $8.2 million annually</a:t>
            </a:r>
            <a:r>
              <a:rPr lang="en-US" sz="1600" b="0" i="1" u="none" strike="noStrike" cap="none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to support the promotion of the region as a leisure, conference and sports tourism destination</a:t>
            </a:r>
            <a:r>
              <a:rPr lang="en-US" sz="1100" b="0" i="1" u="none" strike="noStrike" cap="none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1" name="Google Shape;391;g25fd520c000_0_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3244" y="656991"/>
            <a:ext cx="2274363" cy="13325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7A231D-4E81-2819-AA81-03F3AF0B885C}"/>
              </a:ext>
            </a:extLst>
          </p:cNvPr>
          <p:cNvSpPr txBox="1"/>
          <p:nvPr/>
        </p:nvSpPr>
        <p:spPr>
          <a:xfrm>
            <a:off x="2926080" y="186293"/>
            <a:ext cx="5947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u="none" strike="noStrike" cap="none" dirty="0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* Link to &gt; </a:t>
            </a:r>
            <a:r>
              <a:rPr lang="en-US" sz="1400" b="0" i="0" u="none" strike="noStrike" cap="none" dirty="0">
                <a:solidFill>
                  <a:srgbClr val="C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Richmond TID website </a:t>
            </a:r>
            <a:r>
              <a:rPr lang="en-US" sz="1400" b="0" i="0" u="none" strike="noStrike" cap="none" dirty="0">
                <a:solidFill>
                  <a:srgbClr val="1414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&lt; for excellent descriptions &amp; examples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g14aba728110_3_130"/>
          <p:cNvPicPr preferRelativeResize="0"/>
          <p:nvPr/>
        </p:nvPicPr>
        <p:blipFill rotWithShape="1">
          <a:blip r:embed="rId3">
            <a:alphaModFix/>
          </a:blip>
          <a:srcRect l="20374" r="25175"/>
          <a:stretch/>
        </p:blipFill>
        <p:spPr>
          <a:xfrm>
            <a:off x="4943476" y="0"/>
            <a:ext cx="420052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14aba728110_3_1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7150" y="4966313"/>
            <a:ext cx="1006619" cy="1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14aba728110_3_130" descr="A picture containing grass, mountain, outdoor, natur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34298" r="19761"/>
          <a:stretch/>
        </p:blipFill>
        <p:spPr>
          <a:xfrm>
            <a:off x="4943475" y="0"/>
            <a:ext cx="4200525" cy="5135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6" name="Google Shape;316;g14aba728110_3_130"/>
          <p:cNvGrpSpPr/>
          <p:nvPr/>
        </p:nvGrpSpPr>
        <p:grpSpPr>
          <a:xfrm>
            <a:off x="107578" y="1687638"/>
            <a:ext cx="4501073" cy="2887962"/>
            <a:chOff x="143437" y="2250184"/>
            <a:chExt cx="6001430" cy="3850616"/>
          </a:xfrm>
        </p:grpSpPr>
        <p:sp>
          <p:nvSpPr>
            <p:cNvPr id="317" name="Google Shape;317;g14aba728110_3_130"/>
            <p:cNvSpPr txBox="1"/>
            <p:nvPr/>
          </p:nvSpPr>
          <p:spPr>
            <a:xfrm>
              <a:off x="2401380" y="2250184"/>
              <a:ext cx="3581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500" b="0" i="0" u="sng" strike="noStrike" cap="none">
                  <a:solidFill>
                    <a:srgbClr val="EF8600"/>
                  </a:solidFill>
                  <a:latin typeface="Trebuchet MS"/>
                  <a:ea typeface="Trebuchet MS"/>
                  <a:cs typeface="Trebuchet MS"/>
                  <a:sym typeface="Trebuchet M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VATC.org/tourismzones</a:t>
              </a:r>
              <a:endParaRPr sz="1500" b="0" i="0" u="none" strike="noStrike" cap="none">
                <a:solidFill>
                  <a:srgbClr val="EF86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8" name="Google Shape;318;g14aba728110_3_130"/>
            <p:cNvSpPr txBox="1"/>
            <p:nvPr/>
          </p:nvSpPr>
          <p:spPr>
            <a:xfrm>
              <a:off x="143437" y="3104513"/>
              <a:ext cx="577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500" b="0" i="0" u="sng" strike="noStrike" cap="none">
                  <a:solidFill>
                    <a:schemeClr val="hlink"/>
                  </a:solidFill>
                  <a:latin typeface="Trebuchet MS"/>
                  <a:ea typeface="Trebuchet MS"/>
                  <a:cs typeface="Trebuchet MS"/>
                  <a:sym typeface="Trebuchet MS"/>
                  <a:hlinkClick r:id="rId7"/>
                </a:rPr>
                <a:t>DHCD.virginia.gov/opportunity-zones-oz</a:t>
              </a:r>
              <a:endParaRPr sz="1500" b="0" i="0" u="none" strike="noStrike" cap="none">
                <a:solidFill>
                  <a:srgbClr val="2E75B5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9" name="Google Shape;319;g14aba728110_3_130"/>
            <p:cNvSpPr txBox="1"/>
            <p:nvPr/>
          </p:nvSpPr>
          <p:spPr>
            <a:xfrm>
              <a:off x="2671767" y="5038800"/>
              <a:ext cx="3473100" cy="10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8761D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CIVITAS Advisors</a:t>
              </a:r>
              <a:endParaRPr sz="1400" b="1" i="0" u="none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Tiffany Gallagher</a:t>
              </a:r>
              <a:endParaRPr sz="1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300" b="0" i="0" u="sng" strike="noStrike" cap="none">
                  <a:solidFill>
                    <a:schemeClr val="hlink"/>
                  </a:solidFill>
                  <a:latin typeface="Trebuchet MS"/>
                  <a:ea typeface="Trebuchet MS"/>
                  <a:cs typeface="Trebuchet MS"/>
                  <a:sym typeface="Trebuchet MS"/>
                  <a:hlinkClick r:id="rId8"/>
                </a:rPr>
                <a:t>tgallagher@civitasadvisors.com</a:t>
              </a:r>
              <a:endParaRPr sz="1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325" b="0" i="0" u="none" strike="noStrike" cap="none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0" name="Google Shape;320;g14aba728110_3_130"/>
          <p:cNvSpPr/>
          <p:nvPr/>
        </p:nvSpPr>
        <p:spPr>
          <a:xfrm>
            <a:off x="4943475" y="0"/>
            <a:ext cx="42006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g14aba728110_3_13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94350" y="760571"/>
            <a:ext cx="3788781" cy="3614739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14aba728110_3_130"/>
          <p:cNvSpPr/>
          <p:nvPr/>
        </p:nvSpPr>
        <p:spPr>
          <a:xfrm>
            <a:off x="5281834" y="945589"/>
            <a:ext cx="2028900" cy="2036100"/>
          </a:xfrm>
          <a:prstGeom prst="ellipse">
            <a:avLst/>
          </a:prstGeom>
          <a:solidFill>
            <a:srgbClr val="FBE4D4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14aba728110_3_130"/>
          <p:cNvSpPr/>
          <p:nvPr/>
        </p:nvSpPr>
        <p:spPr>
          <a:xfrm>
            <a:off x="5974327" y="2144029"/>
            <a:ext cx="2028900" cy="2036100"/>
          </a:xfrm>
          <a:prstGeom prst="ellipse">
            <a:avLst/>
          </a:prstGeom>
          <a:solidFill>
            <a:srgbClr val="E1EFD8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14aba728110_3_130"/>
          <p:cNvSpPr/>
          <p:nvPr/>
        </p:nvSpPr>
        <p:spPr>
          <a:xfrm>
            <a:off x="6666820" y="945022"/>
            <a:ext cx="2028900" cy="2036100"/>
          </a:xfrm>
          <a:prstGeom prst="ellipse">
            <a:avLst/>
          </a:prstGeom>
          <a:solidFill>
            <a:srgbClr val="DDEAF6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g14aba728110_3_130" descr="A picture containing shape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99161" y="2050525"/>
            <a:ext cx="779156" cy="746522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14aba728110_3_130"/>
          <p:cNvSpPr txBox="1"/>
          <p:nvPr/>
        </p:nvSpPr>
        <p:spPr>
          <a:xfrm>
            <a:off x="5494761" y="1566363"/>
            <a:ext cx="942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Tourism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14aba728110_3_130"/>
          <p:cNvSpPr txBox="1"/>
          <p:nvPr/>
        </p:nvSpPr>
        <p:spPr>
          <a:xfrm>
            <a:off x="7403674" y="1587794"/>
            <a:ext cx="1282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Opportunity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14aba728110_3_130"/>
          <p:cNvSpPr txBox="1"/>
          <p:nvPr/>
        </p:nvSpPr>
        <p:spPr>
          <a:xfrm>
            <a:off x="6280529" y="3146674"/>
            <a:ext cx="1393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Tourism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g14aba728110_3_130" descr="Shape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14aba728110_3_130"/>
          <p:cNvSpPr txBox="1"/>
          <p:nvPr/>
        </p:nvSpPr>
        <p:spPr>
          <a:xfrm>
            <a:off x="0" y="193525"/>
            <a:ext cx="94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g14aba728110_3_130" descr="Logo, company name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6322" y="81902"/>
            <a:ext cx="1464244" cy="1371383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14aba728110_3_130"/>
          <p:cNvSpPr txBox="1"/>
          <p:nvPr/>
        </p:nvSpPr>
        <p:spPr>
          <a:xfrm>
            <a:off x="5117250" y="182725"/>
            <a:ext cx="378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271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 </a:t>
            </a:r>
            <a:r>
              <a:rPr lang="en-US" sz="1000" b="0" i="1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Zones can overlap, but do not share any program</a:t>
            </a:r>
            <a:endParaRPr sz="1000" b="0" i="1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1271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mandates, legal or funding requirements, or benefits  </a:t>
            </a:r>
            <a:endParaRPr sz="1000" b="0" i="1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4" name="Google Shape;334;g14aba728110_3_130"/>
          <p:cNvSpPr txBox="1"/>
          <p:nvPr/>
        </p:nvSpPr>
        <p:spPr>
          <a:xfrm>
            <a:off x="1008200" y="2850300"/>
            <a:ext cx="3586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sng" strike="noStrike" cap="none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https://civitasadvisors.com/resources/research/tourism-improvement-district</a:t>
            </a:r>
            <a:endParaRPr sz="1500" b="0" i="0" u="none" strike="noStrike" cap="none"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5" name="Google Shape;335;g14aba728110_3_130"/>
          <p:cNvSpPr txBox="1"/>
          <p:nvPr/>
        </p:nvSpPr>
        <p:spPr>
          <a:xfrm>
            <a:off x="8541643" y="4725375"/>
            <a:ext cx="4452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15</a:t>
            </a:r>
            <a:endParaRPr sz="900" b="0" i="0" u="none" strike="noStrike" cap="none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025" y="4850101"/>
            <a:ext cx="1342157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15"/>
          <p:cNvSpPr txBox="1"/>
          <p:nvPr/>
        </p:nvSpPr>
        <p:spPr>
          <a:xfrm>
            <a:off x="0" y="222682"/>
            <a:ext cx="914400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E0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CONTACT</a:t>
            </a:r>
            <a:endParaRPr sz="3600" b="0" i="0" u="none" strike="noStrike" cap="none" dirty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399" name="Google Shape;399;p15" descr="A person wearing glasses posing for the camera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6109" t="6899" r="6098" b="4466"/>
          <a:stretch/>
        </p:blipFill>
        <p:spPr>
          <a:xfrm>
            <a:off x="3863978" y="1375206"/>
            <a:ext cx="1416043" cy="1318634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15"/>
          <p:cNvSpPr/>
          <p:nvPr/>
        </p:nvSpPr>
        <p:spPr>
          <a:xfrm>
            <a:off x="0" y="2861297"/>
            <a:ext cx="9144000" cy="86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Montserrat" panose="00000500000000000000" pitchFamily="50" charset="0"/>
                <a:ea typeface="Montserrat"/>
                <a:cs typeface="Montserrat"/>
                <a:sym typeface="Montserrat"/>
              </a:rPr>
              <a:t>Wirt Confroy</a:t>
            </a:r>
            <a:endParaRPr sz="2000" b="0" i="0" u="none" strike="noStrike" cap="none" dirty="0">
              <a:solidFill>
                <a:srgbClr val="FFFFFF"/>
              </a:solidFill>
              <a:latin typeface="Montserrat" panose="00000500000000000000" pitchFamily="50" charset="0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Montserrat" panose="00000500000000000000" pitchFamily="50" charset="0"/>
                <a:ea typeface="Montserrat"/>
                <a:cs typeface="Montserrat"/>
                <a:sym typeface="Montserrat"/>
              </a:rPr>
              <a:t>Director of Business Development</a:t>
            </a:r>
            <a:br>
              <a:rPr lang="en-US" sz="2000" b="0" i="0" u="none" strike="noStrike" cap="none" dirty="0">
                <a:solidFill>
                  <a:srgbClr val="FFFFFF"/>
                </a:solidFill>
                <a:latin typeface="Montserrat" panose="00000500000000000000" pitchFamily="50" charset="0"/>
                <a:ea typeface="Montserrat"/>
                <a:cs typeface="Montserrat"/>
                <a:sym typeface="Montserrat"/>
              </a:rPr>
            </a:br>
            <a:r>
              <a:rPr lang="en-US" sz="2000" b="0" i="0" u="sng" strike="noStrike" cap="none" dirty="0">
                <a:solidFill>
                  <a:schemeClr val="lt1"/>
                </a:solidFill>
                <a:latin typeface="Montserrat" panose="00000500000000000000" pitchFamily="50" charset="0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wconfroy@virginia.org</a:t>
            </a:r>
            <a:endParaRPr sz="2000" b="0" i="0" u="none" strike="noStrike" cap="none" dirty="0">
              <a:solidFill>
                <a:schemeClr val="lt1"/>
              </a:solidFill>
              <a:latin typeface="Montserrat" panose="00000500000000000000" pitchFamily="50" charset="0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Montserrat" panose="00000500000000000000" pitchFamily="50" charset="0"/>
                <a:ea typeface="Montserrat"/>
                <a:cs typeface="Montserrat"/>
                <a:sym typeface="Montserrat"/>
              </a:rPr>
              <a:t>(804) 545-5552</a:t>
            </a:r>
            <a:endParaRPr sz="2000" b="0" i="0" u="none" strike="noStrike" cap="none" dirty="0">
              <a:solidFill>
                <a:srgbClr val="000000"/>
              </a:solidFill>
              <a:latin typeface="Montserrat" panose="00000500000000000000" pitchFamily="50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Arial"/>
              <a:buNone/>
            </a:pPr>
            <a:endParaRPr sz="1425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3" name="Google Shape;403;p15"/>
          <p:cNvSpPr txBox="1"/>
          <p:nvPr/>
        </p:nvSpPr>
        <p:spPr>
          <a:xfrm>
            <a:off x="8541643" y="4725375"/>
            <a:ext cx="4452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16</a:t>
            </a:r>
            <a:endParaRPr sz="900" b="0" i="0" u="none" strike="noStrike" cap="none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4aba728110_3_10"/>
          <p:cNvSpPr txBox="1"/>
          <p:nvPr/>
        </p:nvSpPr>
        <p:spPr>
          <a:xfrm>
            <a:off x="6929" y="1661212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A business district created to increase revenue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for destination marketing &amp; capital investment</a:t>
            </a:r>
            <a:endParaRPr sz="2400" b="0" i="0" u="none" strike="noStrike" cap="none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09" name="Google Shape;209;g14aba728110_3_10"/>
          <p:cNvSpPr txBox="1"/>
          <p:nvPr/>
        </p:nvSpPr>
        <p:spPr>
          <a:xfrm>
            <a:off x="969822" y="254149"/>
            <a:ext cx="533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Tourism Improvement Districts</a:t>
            </a:r>
            <a:endParaRPr sz="2400" b="1" i="0" u="none" strike="noStrike" cap="none">
              <a:solidFill>
                <a:srgbClr val="DC58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14aba728110_3_10"/>
          <p:cNvSpPr txBox="1"/>
          <p:nvPr/>
        </p:nvSpPr>
        <p:spPr>
          <a:xfrm>
            <a:off x="6929" y="4084037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11" name="Google Shape;211;g14aba728110_3_10"/>
          <p:cNvSpPr txBox="1"/>
          <p:nvPr/>
        </p:nvSpPr>
        <p:spPr>
          <a:xfrm>
            <a:off x="0" y="3225177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Tourism businesses collect new visitor fees to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fund local tourism marketing &amp; development </a:t>
            </a:r>
            <a:endParaRPr sz="2400" b="0" i="0" u="none" strike="noStrike" cap="none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212" name="Google Shape;212;g14aba728110_3_10"/>
          <p:cNvCxnSpPr/>
          <p:nvPr/>
        </p:nvCxnSpPr>
        <p:spPr>
          <a:xfrm>
            <a:off x="2438402" y="2913975"/>
            <a:ext cx="4232700" cy="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3" name="Google Shape;213;g14aba728110_3_10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43"/>
            <a:ext cx="6633022" cy="117053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4aba728110_3_10"/>
          <p:cNvSpPr txBox="1"/>
          <p:nvPr/>
        </p:nvSpPr>
        <p:spPr>
          <a:xfrm>
            <a:off x="527302" y="38825"/>
            <a:ext cx="2859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4aba728110_3_10"/>
          <p:cNvSpPr txBox="1"/>
          <p:nvPr/>
        </p:nvSpPr>
        <p:spPr>
          <a:xfrm>
            <a:off x="6929" y="1406126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Area hotels create a new visitor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"/>
                <a:ea typeface="Asap"/>
                <a:cs typeface="Asap"/>
                <a:sym typeface="Asap"/>
              </a:rPr>
              <a:t> fee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lang="en-US" sz="2400" noProof="0" dirty="0">
                <a:solidFill>
                  <a:srgbClr val="FFFFFF"/>
                </a:solidFill>
                <a:latin typeface="Asap"/>
                <a:ea typeface="Asap"/>
                <a:cs typeface="Asap"/>
                <a:sym typeface="Asap"/>
              </a:rPr>
              <a:t>to use for marketing and development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09" name="Google Shape;209;g14aba728110_3_10"/>
          <p:cNvSpPr txBox="1"/>
          <p:nvPr/>
        </p:nvSpPr>
        <p:spPr>
          <a:xfrm>
            <a:off x="969822" y="254149"/>
            <a:ext cx="533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Tourism Improvement Districts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DC585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14aba728110_3_10"/>
          <p:cNvSpPr txBox="1"/>
          <p:nvPr/>
        </p:nvSpPr>
        <p:spPr>
          <a:xfrm>
            <a:off x="6929" y="4084037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13" name="Google Shape;213;g14aba728110_3_10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43"/>
            <a:ext cx="6633022" cy="117053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4aba728110_3_10"/>
          <p:cNvSpPr txBox="1"/>
          <p:nvPr/>
        </p:nvSpPr>
        <p:spPr>
          <a:xfrm>
            <a:off x="527302" y="38825"/>
            <a:ext cx="2859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11;g14aba728110_3_10">
            <a:extLst>
              <a:ext uri="{FF2B5EF4-FFF2-40B4-BE49-F238E27FC236}">
                <a16:creationId xmlns:a16="http://schemas.microsoft.com/office/drawing/2014/main" id="{F02A3FE6-3A1B-E9CD-91A9-1481018DF3DF}"/>
              </a:ext>
            </a:extLst>
          </p:cNvPr>
          <p:cNvSpPr txBox="1"/>
          <p:nvPr/>
        </p:nvSpPr>
        <p:spPr>
          <a:xfrm>
            <a:off x="0" y="2897517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bg1"/>
                </a:solidFill>
                <a:latin typeface="Asap" panose="020B0604020202020204" charset="0"/>
              </a:rPr>
              <a:t>Unlike a tax, the TID assessments cannot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bg1"/>
                </a:solidFill>
                <a:latin typeface="Asap" panose="020B0604020202020204" charset="0"/>
              </a:rPr>
              <a:t>be diverted to other government services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1200" dirty="0">
              <a:solidFill>
                <a:schemeClr val="bg1"/>
              </a:solidFill>
              <a:latin typeface="Asap" panose="020B060402020202020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bg1"/>
                </a:solidFill>
                <a:latin typeface="Asap" panose="020B0604020202020204" charset="0"/>
              </a:rPr>
              <a:t>A committee of hotel owners and operators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bg1"/>
                </a:solidFill>
                <a:latin typeface="Asap" panose="020B0604020202020204" charset="0"/>
              </a:rPr>
              <a:t>has oversight as to how the funds are spent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bg1"/>
              </a:solidFill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3" name="Google Shape;212;g14aba728110_3_10">
            <a:extLst>
              <a:ext uri="{FF2B5EF4-FFF2-40B4-BE49-F238E27FC236}">
                <a16:creationId xmlns:a16="http://schemas.microsoft.com/office/drawing/2014/main" id="{4C5FF678-7B2E-E065-74FD-7B5381DFCC88}"/>
              </a:ext>
            </a:extLst>
          </p:cNvPr>
          <p:cNvCxnSpPr/>
          <p:nvPr/>
        </p:nvCxnSpPr>
        <p:spPr>
          <a:xfrm>
            <a:off x="2438402" y="2586315"/>
            <a:ext cx="4232700" cy="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0523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g14aba728110_3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900" y="1516175"/>
            <a:ext cx="2222376" cy="2083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14aba728110_3_29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14aba728110_3_29"/>
          <p:cNvSpPr txBox="1"/>
          <p:nvPr/>
        </p:nvSpPr>
        <p:spPr>
          <a:xfrm>
            <a:off x="0" y="193525"/>
            <a:ext cx="10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g14aba728110_3_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1100" y="1520900"/>
            <a:ext cx="2241824" cy="2338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14aba728110_3_29" descr="Diagram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5143" y="1516175"/>
            <a:ext cx="2222376" cy="2081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14aba728110_3_38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14aba728110_3_38"/>
          <p:cNvSpPr txBox="1"/>
          <p:nvPr/>
        </p:nvSpPr>
        <p:spPr>
          <a:xfrm>
            <a:off x="0" y="193525"/>
            <a:ext cx="87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4aba728110_3_38"/>
          <p:cNvSpPr txBox="1"/>
          <p:nvPr/>
        </p:nvSpPr>
        <p:spPr>
          <a:xfrm>
            <a:off x="268600" y="1573425"/>
            <a:ext cx="2640600" cy="30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Benefited Businesses</a:t>
            </a:r>
            <a:endParaRPr sz="13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0" i="1" u="none" strike="noStrike" cap="none">
                <a:solidFill>
                  <a:srgbClr val="FCB0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Tourism Businesses </a:t>
            </a: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3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166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ibre Franklin"/>
              <a:buChar char="•"/>
            </a:pPr>
            <a:r>
              <a:rPr lang="en-US" sz="13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Initiates TID interest from local tourism businesses (hotels, restaurants,  </a:t>
            </a: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attractions, etc.)</a:t>
            </a: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166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Collaborates with Locality to develop TID boundaries, eligibility, requirements and plan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841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166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Petitions Locality to create and  adopt TID plan</a:t>
            </a: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231" name="Google Shape;231;g14aba728110_3_38"/>
          <p:cNvCxnSpPr/>
          <p:nvPr/>
        </p:nvCxnSpPr>
        <p:spPr>
          <a:xfrm>
            <a:off x="2909100" y="1931700"/>
            <a:ext cx="5700" cy="30561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2" name="Google Shape;232;g14aba728110_3_38"/>
          <p:cNvCxnSpPr/>
          <p:nvPr/>
        </p:nvCxnSpPr>
        <p:spPr>
          <a:xfrm>
            <a:off x="5549595" y="1931789"/>
            <a:ext cx="23700" cy="30561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3" name="Google Shape;233;g14aba728110_3_38"/>
          <p:cNvSpPr txBox="1"/>
          <p:nvPr/>
        </p:nvSpPr>
        <p:spPr>
          <a:xfrm>
            <a:off x="3010188" y="1573425"/>
            <a:ext cx="24504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Leading Locality</a:t>
            </a:r>
            <a:endParaRPr sz="13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0" i="1" u="none" strike="noStrike" cap="none">
                <a:solidFill>
                  <a:srgbClr val="1480B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Municipality containing TID</a:t>
            </a:r>
            <a:endParaRPr sz="1300" b="0" i="0" u="none" strike="noStrike" cap="none">
              <a:solidFill>
                <a:srgbClr val="1480B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3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ibre Franklin"/>
              <a:buChar char="•"/>
            </a:pPr>
            <a:r>
              <a:rPr lang="en-US" sz="1300" b="0" i="0" u="none" strike="noStrike" cap="none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Holds public hearings to review and adopt TID plan</a:t>
            </a:r>
            <a:endParaRPr sz="1300" b="0" i="0" u="none" strike="noStrike" cap="none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ibre Franklin"/>
              <a:buChar char="•"/>
            </a:pPr>
            <a:r>
              <a:rPr lang="en-US"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Approves petition to create TID program</a:t>
            </a: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ibre Franklin"/>
              <a:buChar char="•"/>
            </a:pPr>
            <a:r>
              <a:rPr lang="en-US" sz="13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Collects fees and remits them to the TID Governing Board</a:t>
            </a:r>
            <a:endParaRPr sz="13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4" name="Google Shape;234;g14aba728110_3_38"/>
          <p:cNvSpPr txBox="1"/>
          <p:nvPr/>
        </p:nvSpPr>
        <p:spPr>
          <a:xfrm>
            <a:off x="3003100" y="4237800"/>
            <a:ext cx="2391000" cy="400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271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1480B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* </a:t>
            </a:r>
            <a:r>
              <a:rPr lang="en-US" sz="1000" b="0" i="1" u="none" strike="noStrike" cap="none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Multiple localities can form</a:t>
            </a:r>
            <a:endParaRPr sz="1000" b="0" i="1" u="none" strike="noStrike" cap="none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1271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regional TID </a:t>
            </a:r>
            <a:endParaRPr sz="10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35" name="Google Shape;235;g14aba728110_3_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6611" y="101363"/>
            <a:ext cx="1464625" cy="1527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14aba728110_3_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125" y="101363"/>
            <a:ext cx="1464625" cy="13730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g14aba728110_3_38"/>
          <p:cNvGrpSpPr/>
          <p:nvPr/>
        </p:nvGrpSpPr>
        <p:grpSpPr>
          <a:xfrm>
            <a:off x="5563700" y="101363"/>
            <a:ext cx="3423300" cy="4381162"/>
            <a:chOff x="5563700" y="101363"/>
            <a:chExt cx="3423300" cy="4381162"/>
          </a:xfrm>
        </p:grpSpPr>
        <p:sp>
          <p:nvSpPr>
            <p:cNvPr id="238" name="Google Shape;238;g14aba728110_3_38"/>
            <p:cNvSpPr txBox="1"/>
            <p:nvPr/>
          </p:nvSpPr>
          <p:spPr>
            <a:xfrm>
              <a:off x="5563700" y="1573425"/>
              <a:ext cx="3423300" cy="290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 b="1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TID Governing Board</a:t>
              </a:r>
              <a:endParaRPr sz="13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300" b="0" i="1" u="none" strike="noStrike" cap="none">
                  <a:solidFill>
                    <a:srgbClr val="92D05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Governing Board over TID Plan</a:t>
              </a:r>
              <a:endParaRPr sz="1300" b="0" i="0" u="none" strike="noStrike" cap="none">
                <a:solidFill>
                  <a:srgbClr val="92D05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300" b="0" i="1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85750" marR="0" lvl="0" indent="-16668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Char char="•"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Directs the funds received from the participating businesses </a:t>
              </a:r>
              <a:endPara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85750" marR="0" lvl="0" indent="-279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Char char="•"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Executes the marketing efforts based on the adopted plan</a:t>
              </a:r>
              <a:endPara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85750" marR="0" lvl="0" indent="-279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Char char="•"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Oversees any changes to the TID Plan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0" indent="-1968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285750" marR="0" lvl="0" indent="-279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Libre Franklin"/>
                <a:buChar char="•"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Creates more marketing dollars for local tourism efforts and campaigns</a:t>
              </a:r>
              <a:endPara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ibre Franklin Thin"/>
                <a:ea typeface="Libre Franklin Thin"/>
                <a:cs typeface="Libre Franklin Thin"/>
                <a:sym typeface="Libre Franklin Thin"/>
              </a:endParaRPr>
            </a:p>
          </p:txBody>
        </p:sp>
        <p:pic>
          <p:nvPicPr>
            <p:cNvPr id="239" name="Google Shape;239;g14aba728110_3_38" descr="Diagram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523455" y="101363"/>
              <a:ext cx="1464625" cy="13717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g14aba728110_3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750" y="101613"/>
            <a:ext cx="1461350" cy="1382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14aba728110_3_21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14aba728110_3_21"/>
          <p:cNvSpPr txBox="1"/>
          <p:nvPr/>
        </p:nvSpPr>
        <p:spPr>
          <a:xfrm>
            <a:off x="0" y="193525"/>
            <a:ext cx="87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14aba728110_3_21"/>
          <p:cNvSpPr txBox="1"/>
          <p:nvPr/>
        </p:nvSpPr>
        <p:spPr>
          <a:xfrm>
            <a:off x="2138349" y="1677910"/>
            <a:ext cx="6325200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Grow &amp; Leverage Tourism Funding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1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1730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Stable and fixed funding sources for marketing efforts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30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Industry-led and privately managed and approved by stakeholders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30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Existing funding protected and new funding stays with the industry</a:t>
            </a:r>
            <a:endParaRPr sz="1400" b="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85750" marR="0" lvl="0" indent="-1730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Designed to increase longer stays and more visitor spending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30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Accountability and transparency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303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Mitigate the harsh impacts COVID-19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g14aba728110_3_62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7761" y="94287"/>
            <a:ext cx="1522675" cy="1426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14aba728110_3_62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14aba728110_3_62"/>
          <p:cNvSpPr txBox="1"/>
          <p:nvPr/>
        </p:nvSpPr>
        <p:spPr>
          <a:xfrm>
            <a:off x="0" y="193525"/>
            <a:ext cx="88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14aba728110_3_62"/>
          <p:cNvSpPr txBox="1"/>
          <p:nvPr/>
        </p:nvSpPr>
        <p:spPr>
          <a:xfrm>
            <a:off x="2292362" y="1621902"/>
            <a:ext cx="6325200" cy="2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92D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Fund Usage</a:t>
            </a:r>
            <a:endParaRPr sz="10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Marketing, capital improvements, programming, workforce                   and DEI training</a:t>
            </a:r>
            <a:endParaRPr sz="1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Sales site visits and events, group meeting incentives and bid fees, group commissions and rebates</a:t>
            </a:r>
            <a:endParaRPr sz="14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33333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Pay expenses to the Administering Nonprofit associated with the TID management and efforts</a:t>
            </a:r>
            <a:endParaRPr sz="1400" b="0" i="0" u="none" strike="noStrike" cap="none">
              <a:solidFill>
                <a:srgbClr val="33333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14aba728110_3_78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14aba728110_3_78"/>
          <p:cNvSpPr txBox="1"/>
          <p:nvPr/>
        </p:nvSpPr>
        <p:spPr>
          <a:xfrm>
            <a:off x="0" y="193525"/>
            <a:ext cx="88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TID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g14aba728110_3_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7469" y="216063"/>
            <a:ext cx="1186750" cy="8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14aba728110_3_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750" y="101599"/>
            <a:ext cx="1461350" cy="138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14aba728110_3_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5525" y="257500"/>
            <a:ext cx="765550" cy="76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14aba728110_3_78"/>
          <p:cNvSpPr txBox="1"/>
          <p:nvPr/>
        </p:nvSpPr>
        <p:spPr>
          <a:xfrm>
            <a:off x="2733372" y="1255116"/>
            <a:ext cx="2450400" cy="3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Benefited Businesses</a:t>
            </a:r>
            <a:endParaRPr sz="13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FCB0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Funding Examples</a:t>
            </a:r>
            <a:endParaRPr sz="10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22222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</a:t>
            </a:r>
            <a:r>
              <a:rPr lang="en-US" sz="1400" b="0" i="0" u="none" strike="noStrike" cap="none">
                <a:solidFill>
                  <a:srgbClr val="2E2E2E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odging 70+ rooms add 2% room/night tax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Eligible = </a:t>
            </a:r>
            <a:r>
              <a:rPr lang="en-US" sz="1400" b="0" i="0" u="none" strike="noStrike" cap="none">
                <a:solidFill>
                  <a:srgbClr val="2E2E2E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advertising costs, agency fees, production, printing, distribution costs, training, travel, printed material, promotional items, information technology, market intelligence, research, &amp; performance audits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6" name="Google Shape;266;g14aba728110_3_78"/>
          <p:cNvSpPr txBox="1"/>
          <p:nvPr/>
        </p:nvSpPr>
        <p:spPr>
          <a:xfrm>
            <a:off x="5552772" y="1255116"/>
            <a:ext cx="2450400" cy="3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Benefited Businesses</a:t>
            </a:r>
            <a:endParaRPr sz="13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FCB0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Funding Results</a:t>
            </a:r>
            <a:endParaRPr sz="1000" b="0" i="1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22222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.75% on room daily rate</a:t>
            </a:r>
            <a:endParaRPr sz="1400" b="0" i="0" u="none" strike="noStrike" cap="none">
              <a:solidFill>
                <a:srgbClr val="22222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Achieved ROI of 8:1 for funds allocated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$5.6 Million collected in their first year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92 Large conventions &amp; events funded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ibre Franklin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Resulted in $1.6 Billion in economic impact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g14aba728110_3_89" descr="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5116"/>
          <a:stretch/>
        </p:blipFill>
        <p:spPr>
          <a:xfrm>
            <a:off x="0" y="181580"/>
            <a:ext cx="1008190" cy="3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14aba728110_3_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750" y="101600"/>
            <a:ext cx="1008201" cy="95354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14aba728110_3_89"/>
          <p:cNvSpPr txBox="1"/>
          <p:nvPr/>
        </p:nvSpPr>
        <p:spPr>
          <a:xfrm>
            <a:off x="409250" y="2918900"/>
            <a:ext cx="4142400" cy="1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TIDs are primarily created with </a:t>
            </a:r>
            <a:r>
              <a:rPr lang="en-US" sz="1100" b="1" i="0" u="none" strike="noStrike" cap="none">
                <a:solidFill>
                  <a:schemeClr val="accent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lodging</a:t>
            </a: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(hotels) as the lead partners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They have the visitor spending levels and frequency to establish and collect new visitor fees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Other tourism business sectors such as </a:t>
            </a:r>
            <a:r>
              <a:rPr lang="en-US" sz="11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dining</a:t>
            </a: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</a:t>
            </a:r>
            <a:r>
              <a:rPr lang="en-US" sz="1100" b="1" i="0" u="none" strike="noStrike" cap="none">
                <a:solidFill>
                  <a:srgbClr val="FCB03C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retail</a:t>
            </a: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and attractions can contribute if the local business community is unified </a:t>
            </a:r>
            <a:endParaRPr sz="15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0" name="Google Shape;280;g14aba728110_3_89"/>
          <p:cNvSpPr txBox="1"/>
          <p:nvPr/>
        </p:nvSpPr>
        <p:spPr>
          <a:xfrm>
            <a:off x="1842350" y="1377400"/>
            <a:ext cx="21552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 </a:t>
            </a:r>
            <a:r>
              <a:rPr lang="en-US" sz="15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Zone</a:t>
            </a:r>
            <a:endParaRPr sz="2000" b="1" i="0" u="none" strike="noStrike" cap="none">
              <a:solidFill>
                <a:srgbClr val="C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Different</a:t>
            </a:r>
            <a:r>
              <a:rPr lang="en-US"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Businesses</a:t>
            </a:r>
            <a:endParaRPr sz="15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Contribute</a:t>
            </a:r>
            <a:endParaRPr sz="1500" b="1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Lodging, dining, retail, sports, attractions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1" name="Google Shape;281;g14aba728110_3_89"/>
          <p:cNvSpPr/>
          <p:nvPr/>
        </p:nvSpPr>
        <p:spPr>
          <a:xfrm>
            <a:off x="409250" y="1436800"/>
            <a:ext cx="1369800" cy="1186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" name="Google Shape;282;g14aba728110_3_89"/>
          <p:cNvGrpSpPr/>
          <p:nvPr/>
        </p:nvGrpSpPr>
        <p:grpSpPr>
          <a:xfrm>
            <a:off x="728325" y="1608225"/>
            <a:ext cx="873775" cy="546625"/>
            <a:chOff x="5717700" y="1025325"/>
            <a:chExt cx="873775" cy="546625"/>
          </a:xfrm>
        </p:grpSpPr>
        <p:sp>
          <p:nvSpPr>
            <p:cNvPr id="283" name="Google Shape;283;g14aba728110_3_89"/>
            <p:cNvSpPr/>
            <p:nvPr/>
          </p:nvSpPr>
          <p:spPr>
            <a:xfrm>
              <a:off x="6303475" y="1322350"/>
              <a:ext cx="288000" cy="2496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g14aba728110_3_89"/>
            <p:cNvSpPr/>
            <p:nvPr/>
          </p:nvSpPr>
          <p:spPr>
            <a:xfrm>
              <a:off x="5717700" y="1025325"/>
              <a:ext cx="288000" cy="2496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5" name="Google Shape;285;g14aba728110_3_89"/>
          <p:cNvGrpSpPr/>
          <p:nvPr/>
        </p:nvGrpSpPr>
        <p:grpSpPr>
          <a:xfrm>
            <a:off x="708500" y="1561750"/>
            <a:ext cx="835700" cy="968550"/>
            <a:chOff x="5697875" y="978850"/>
            <a:chExt cx="835700" cy="968550"/>
          </a:xfrm>
        </p:grpSpPr>
        <p:sp>
          <p:nvSpPr>
            <p:cNvPr id="286" name="Google Shape;286;g14aba728110_3_89"/>
            <p:cNvSpPr/>
            <p:nvPr/>
          </p:nvSpPr>
          <p:spPr>
            <a:xfrm>
              <a:off x="5697875" y="179800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g14aba728110_3_89"/>
            <p:cNvSpPr/>
            <p:nvPr/>
          </p:nvSpPr>
          <p:spPr>
            <a:xfrm>
              <a:off x="6005700" y="97885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g14aba728110_3_89"/>
            <p:cNvSpPr/>
            <p:nvPr/>
          </p:nvSpPr>
          <p:spPr>
            <a:xfrm>
              <a:off x="6361375" y="161225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g14aba728110_3_89"/>
            <p:cNvSpPr/>
            <p:nvPr/>
          </p:nvSpPr>
          <p:spPr>
            <a:xfrm>
              <a:off x="6361375" y="1132650"/>
              <a:ext cx="172200" cy="149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DC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g14aba728110_3_89"/>
          <p:cNvGrpSpPr/>
          <p:nvPr/>
        </p:nvGrpSpPr>
        <p:grpSpPr>
          <a:xfrm>
            <a:off x="479900" y="1905250"/>
            <a:ext cx="868025" cy="523500"/>
            <a:chOff x="5469275" y="1322350"/>
            <a:chExt cx="868025" cy="523500"/>
          </a:xfrm>
        </p:grpSpPr>
        <p:sp>
          <p:nvSpPr>
            <p:cNvPr id="291" name="Google Shape;291;g14aba728110_3_89"/>
            <p:cNvSpPr/>
            <p:nvPr/>
          </p:nvSpPr>
          <p:spPr>
            <a:xfrm>
              <a:off x="5870075" y="17414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g14aba728110_3_89"/>
            <p:cNvSpPr/>
            <p:nvPr/>
          </p:nvSpPr>
          <p:spPr>
            <a:xfrm>
              <a:off x="5850275" y="13223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g14aba728110_3_89"/>
            <p:cNvSpPr/>
            <p:nvPr/>
          </p:nvSpPr>
          <p:spPr>
            <a:xfrm>
              <a:off x="6217000" y="1531725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g14aba728110_3_89"/>
            <p:cNvSpPr/>
            <p:nvPr/>
          </p:nvSpPr>
          <p:spPr>
            <a:xfrm>
              <a:off x="5469275" y="13985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" name="Google Shape;295;g14aba728110_3_89"/>
          <p:cNvGrpSpPr/>
          <p:nvPr/>
        </p:nvGrpSpPr>
        <p:grpSpPr>
          <a:xfrm>
            <a:off x="4931025" y="1370200"/>
            <a:ext cx="3588300" cy="1245900"/>
            <a:chOff x="5398625" y="2851900"/>
            <a:chExt cx="3588300" cy="1245900"/>
          </a:xfrm>
        </p:grpSpPr>
        <p:sp>
          <p:nvSpPr>
            <p:cNvPr id="296" name="Google Shape;296;g14aba728110_3_89"/>
            <p:cNvSpPr txBox="1"/>
            <p:nvPr/>
          </p:nvSpPr>
          <p:spPr>
            <a:xfrm>
              <a:off x="6831725" y="2851900"/>
              <a:ext cx="21552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C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1 </a:t>
              </a:r>
              <a:r>
                <a:rPr lang="en-US" sz="1500" b="1" i="0" u="none" strike="noStrike" cap="none">
                  <a:solidFill>
                    <a:srgbClr val="C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Zone</a:t>
              </a:r>
              <a:endParaRPr sz="20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500" b="1" i="0" u="none" strike="noStrike" cap="none">
                  <a:solidFill>
                    <a:srgbClr val="C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Specific </a:t>
              </a:r>
              <a:r>
                <a:rPr lang="en-US" sz="1500" b="1" i="0" u="none" strike="noStrike" cap="non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Businesses</a:t>
              </a:r>
              <a:endParaRPr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500" b="1" i="0" u="none" strike="noStrike" cap="non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Contribute</a:t>
              </a:r>
              <a:endParaRPr sz="1500" b="1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1" u="none" strike="noStrike" cap="none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Food, Beverage, Sports, Attractions</a:t>
              </a:r>
              <a:endParaRPr sz="14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97" name="Google Shape;297;g14aba728110_3_89"/>
            <p:cNvSpPr/>
            <p:nvPr/>
          </p:nvSpPr>
          <p:spPr>
            <a:xfrm>
              <a:off x="5398625" y="2911300"/>
              <a:ext cx="1369800" cy="11865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19050" cap="flat" cmpd="sng">
              <a:solidFill>
                <a:srgbClr val="888888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" name="Google Shape;298;g14aba728110_3_89"/>
          <p:cNvGrpSpPr/>
          <p:nvPr/>
        </p:nvGrpSpPr>
        <p:grpSpPr>
          <a:xfrm>
            <a:off x="5001675" y="1818250"/>
            <a:ext cx="1110900" cy="714000"/>
            <a:chOff x="5469275" y="3299950"/>
            <a:chExt cx="1110900" cy="714000"/>
          </a:xfrm>
        </p:grpSpPr>
        <p:sp>
          <p:nvSpPr>
            <p:cNvPr id="299" name="Google Shape;299;g14aba728110_3_89"/>
            <p:cNvSpPr/>
            <p:nvPr/>
          </p:nvSpPr>
          <p:spPr>
            <a:xfrm>
              <a:off x="5469275" y="34523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g14aba728110_3_89"/>
            <p:cNvSpPr/>
            <p:nvPr/>
          </p:nvSpPr>
          <p:spPr>
            <a:xfrm>
              <a:off x="5621675" y="36047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g14aba728110_3_89"/>
            <p:cNvSpPr/>
            <p:nvPr/>
          </p:nvSpPr>
          <p:spPr>
            <a:xfrm>
              <a:off x="5621675" y="32999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g14aba728110_3_89"/>
            <p:cNvSpPr/>
            <p:nvPr/>
          </p:nvSpPr>
          <p:spPr>
            <a:xfrm>
              <a:off x="5774075" y="34523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g14aba728110_3_89"/>
            <p:cNvSpPr/>
            <p:nvPr/>
          </p:nvSpPr>
          <p:spPr>
            <a:xfrm>
              <a:off x="6459875" y="34523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g14aba728110_3_89"/>
            <p:cNvSpPr/>
            <p:nvPr/>
          </p:nvSpPr>
          <p:spPr>
            <a:xfrm>
              <a:off x="6307475" y="39095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g14aba728110_3_89"/>
            <p:cNvSpPr/>
            <p:nvPr/>
          </p:nvSpPr>
          <p:spPr>
            <a:xfrm>
              <a:off x="6155075" y="3680950"/>
              <a:ext cx="120300" cy="1044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" name="Google Shape;306;g14aba728110_3_89"/>
          <p:cNvGrpSpPr/>
          <p:nvPr/>
        </p:nvGrpSpPr>
        <p:grpSpPr>
          <a:xfrm>
            <a:off x="5253825" y="1528522"/>
            <a:ext cx="889650" cy="1003725"/>
            <a:chOff x="5721425" y="3010222"/>
            <a:chExt cx="889650" cy="1003725"/>
          </a:xfrm>
        </p:grpSpPr>
        <p:sp>
          <p:nvSpPr>
            <p:cNvPr id="307" name="Google Shape;307;g14aba728110_3_89"/>
            <p:cNvSpPr/>
            <p:nvPr/>
          </p:nvSpPr>
          <p:spPr>
            <a:xfrm>
              <a:off x="6276575" y="3010222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g14aba728110_3_89"/>
            <p:cNvSpPr/>
            <p:nvPr/>
          </p:nvSpPr>
          <p:spPr>
            <a:xfrm>
              <a:off x="6428975" y="3162622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g14aba728110_3_89"/>
            <p:cNvSpPr/>
            <p:nvPr/>
          </p:nvSpPr>
          <p:spPr>
            <a:xfrm>
              <a:off x="5721425" y="3010222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g14aba728110_3_89"/>
            <p:cNvSpPr/>
            <p:nvPr/>
          </p:nvSpPr>
          <p:spPr>
            <a:xfrm>
              <a:off x="5721425" y="3855847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g14aba728110_3_89"/>
            <p:cNvSpPr/>
            <p:nvPr/>
          </p:nvSpPr>
          <p:spPr>
            <a:xfrm>
              <a:off x="5812238" y="3697747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g14aba728110_3_89"/>
            <p:cNvSpPr/>
            <p:nvPr/>
          </p:nvSpPr>
          <p:spPr>
            <a:xfrm>
              <a:off x="5888438" y="3850147"/>
              <a:ext cx="182100" cy="1581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AD47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13" name="Google Shape;313;g14aba728110_3_89"/>
          <p:cNvCxnSpPr/>
          <p:nvPr/>
        </p:nvCxnSpPr>
        <p:spPr>
          <a:xfrm>
            <a:off x="4551425" y="1225125"/>
            <a:ext cx="0" cy="30318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4" name="Google Shape;314;g14aba728110_3_89"/>
          <p:cNvSpPr txBox="1"/>
          <p:nvPr/>
        </p:nvSpPr>
        <p:spPr>
          <a:xfrm>
            <a:off x="4888825" y="2918900"/>
            <a:ext cx="4354500" cy="16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Businesses representing specific tourism sectors can collaborate and petition for a TID 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TID plan with only lodging, </a:t>
            </a:r>
            <a:r>
              <a:rPr lang="en-US" sz="1100" b="1" i="0" u="none" strike="noStrike" cap="none">
                <a:solidFill>
                  <a:srgbClr val="70AD4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wineries</a:t>
            </a:r>
            <a:r>
              <a:rPr lang="en-US" sz="1100" b="0" i="0" u="none" strike="noStrike" cap="none">
                <a:solidFill>
                  <a:srgbClr val="70AD4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</a:t>
            </a: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distilleries, cideries; or, </a:t>
            </a:r>
            <a:r>
              <a:rPr lang="en-US" sz="1100" b="1" i="0" u="none" strike="noStrike" cap="none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restaurants</a:t>
            </a: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or certain types of attractions can be created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Those benefiting businesses would collaborate, create their TID zone boundaries and plan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1714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ibre Franklin"/>
              <a:buChar char="●"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Then, petition the local government to adopt and pass the</a:t>
            </a:r>
            <a:endParaRPr sz="11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TID plan (as with the example above)</a:t>
            </a:r>
            <a:endParaRPr sz="12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1231</Words>
  <Application>Microsoft Office PowerPoint</Application>
  <PresentationFormat>On-screen Show (16:9)</PresentationFormat>
  <Paragraphs>186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Montserrat</vt:lpstr>
      <vt:lpstr>Montserrat Black</vt:lpstr>
      <vt:lpstr>Asap</vt:lpstr>
      <vt:lpstr>Trebuchet MS</vt:lpstr>
      <vt:lpstr>Arial</vt:lpstr>
      <vt:lpstr>Montserrat ExtraBold</vt:lpstr>
      <vt:lpstr>Calibri</vt:lpstr>
      <vt:lpstr>Libre Franklin Thin</vt:lpstr>
      <vt:lpstr>Libre Franklin</vt:lpstr>
      <vt:lpstr>Simple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Confroy, Wirt</dc:creator>
  <cp:lastModifiedBy>Confroy, Wirt</cp:lastModifiedBy>
  <cp:revision>17</cp:revision>
  <dcterms:modified xsi:type="dcterms:W3CDTF">2024-05-21T18:01:58Z</dcterms:modified>
</cp:coreProperties>
</file>