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5"/>
  </p:notesMasterIdLst>
  <p:sldIdLst>
    <p:sldId id="257" r:id="rId3"/>
    <p:sldId id="290" r:id="rId4"/>
    <p:sldId id="259" r:id="rId5"/>
    <p:sldId id="289" r:id="rId6"/>
    <p:sldId id="260" r:id="rId7"/>
    <p:sldId id="284" r:id="rId8"/>
    <p:sldId id="261" r:id="rId9"/>
    <p:sldId id="262" r:id="rId10"/>
    <p:sldId id="28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7" r:id="rId20"/>
    <p:sldId id="274" r:id="rId21"/>
    <p:sldId id="275" r:id="rId22"/>
    <p:sldId id="273" r:id="rId23"/>
    <p:sldId id="283" r:id="rId24"/>
  </p:sldIdLst>
  <p:sldSz cx="9144000" cy="5143500" type="screen16x9"/>
  <p:notesSz cx="6858000" cy="9144000"/>
  <p:embeddedFontLst>
    <p:embeddedFont>
      <p:font typeface="Asap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ibre Franklin" pitchFamily="2" charset="0"/>
      <p:regular r:id="rId34"/>
      <p:bold r:id="rId35"/>
      <p:italic r:id="rId36"/>
      <p:boldItalic r:id="rId37"/>
    </p:embeddedFont>
    <p:embeddedFont>
      <p:font typeface="Libre Franklin Thin" pitchFamily="2" charset="0"/>
      <p:regular r:id="rId38"/>
      <p:bold r:id="rId39"/>
      <p:italic r:id="rId40"/>
      <p:boldItalic r:id="rId41"/>
    </p:embeddedFont>
    <p:embeddedFont>
      <p:font typeface="Montserrat" panose="00000500000000000000" pitchFamily="50" charset="0"/>
      <p:regular r:id="rId42"/>
      <p:bold r:id="rId43"/>
      <p:italic r:id="rId44"/>
      <p:boldItalic r:id="rId45"/>
    </p:embeddedFont>
    <p:embeddedFont>
      <p:font typeface="Montserrat Black" panose="00000A00000000000000" pitchFamily="2" charset="0"/>
      <p:bold r:id="rId46"/>
      <p:boldItalic r:id="rId47"/>
    </p:embeddedFont>
    <p:embeddedFont>
      <p:font typeface="Montserrat ExtraBold" panose="00000900000000000000" pitchFamily="2" charset="0"/>
      <p:bold r:id="rId48"/>
      <p:boldItalic r:id="rId49"/>
    </p:embeddedFont>
    <p:embeddedFont>
      <p:font typeface="Trebuchet MS" panose="020B060302020202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58">
          <p15:clr>
            <a:srgbClr val="9AA0A6"/>
          </p15:clr>
        </p15:guide>
        <p15:guide id="4" orient="horz" pos="2160">
          <p15:clr>
            <a:srgbClr val="9AA0A6"/>
          </p15:clr>
        </p15:guide>
        <p15:guide id="5" orient="horz" pos="864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g5Nm+w3zdiIWxMk8Sm6JBffOnD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DFF"/>
    <a:srgbClr val="008BBC"/>
    <a:srgbClr val="71C2FF"/>
    <a:srgbClr val="85CBFF"/>
    <a:srgbClr val="00A7E2"/>
    <a:srgbClr val="11C1FF"/>
    <a:srgbClr val="009BD2"/>
    <a:srgbClr val="00AAE6"/>
    <a:srgbClr val="93E3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346" y="67"/>
      </p:cViewPr>
      <p:guideLst>
        <p:guide orient="horz" pos="1620"/>
        <p:guide pos="2880"/>
        <p:guide orient="horz" pos="958"/>
        <p:guide orient="horz" pos="2160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6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tasadvisors.com/resources/research/tourism-improvement-district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tgallagher@civitasadvisors.com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861e117a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2861e117a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b0412a043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fb0412a04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861e117a8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12861e117a8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4aba728110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4aba728110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4aba728110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14aba728110_3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aba728110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4aba728110_3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aba728110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14aba728110_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4aba728110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14aba728110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aba728110_3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14aba728110_3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4aba728110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4aba728110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recap …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lodging/hotels as the lead partners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dining, retail and attractions can contribute if the local business community is unified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business sectors can collaborate and petition for a TID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wineries, distilleries, cideries; or, restaurants or certain types of attractions can be created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 TID plan (as with the example above)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5fd520c00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25fd520c00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recap …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lodging/hotels as the lead partners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dining, retail and attractions can contribute if the local business community is unified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business sectors can collaborate and petition for a TID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wineries, distilleries, cideries; or, restaurants or certain types of attractions can be created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 TID plan (as with the example above)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861e117a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861e117a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5fd520c00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25fd520c00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recap …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lodging/hotels as the lead partners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dining, retail and attractions can contribute if the local business community is unified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business sectors can collaborate and petition for a TID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wineries, distilleries, cideries; or, restaurants or certain types of attractions can be created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 TID plan (as with the example above)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4aba728110_3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14aba728110_3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Tourism Zones can overlap with Virginia Opportunity Zones and other business zones, and do not share zone requirements and mandates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includes the TIDs (Tourism Improvement Districts)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newest of Virginia's tourism-related zone opportunities, TIDs authorize any a locality to create a local tourism improvement district plan, consisting of fees charged to visitors and used to fund tourism promotion activities and capital improvements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 TID funded initiatives follow the a plan, created by </a:t>
            </a:r>
            <a:r>
              <a:rPr lang="en-US" sz="1200" i="1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 Governing Board</a:t>
            </a: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whose members are benefiting businesses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Visit &gt; </a:t>
            </a:r>
            <a:r>
              <a:rPr lang="en-US" sz="12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CIVITAS Advisor’s TIDs webpage for a deeper dive into TIDs</a:t>
            </a: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contact </a:t>
            </a:r>
            <a:r>
              <a:rPr lang="en-US" sz="1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Tiffany Gallagher </a:t>
            </a:r>
            <a:r>
              <a:rPr lang="en-US" sz="1200" b="1" u="sng">
                <a:solidFill>
                  <a:srgbClr val="0563C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tgallagher@civitasadvisors.com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861e117a8_0_4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12861e117a8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861e117a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2861e117a8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Fredericksburg is a great example of a community who has fully taken advantage of tourism zones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They have 3 zones, all targeting different types of development</a:t>
            </a:r>
            <a:endParaRPr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64" name="Google Shape;164;g12861e117a8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861e117a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2861e117a8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Fredericksburg is a great example of a community who has fully taken advantage of tourism zones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They have 3 zones, all targeting different types of development</a:t>
            </a:r>
            <a:endParaRPr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7" name="Google Shape;157;g12861e117a8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b0412a04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fb0412a043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I’m going to change gears here for a minute and talk zoning with you guys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 want to talk about tourism zones, which area great tool for furthering tourism development in your community</a:t>
            </a:r>
            <a:endParaRPr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fb0412a043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b0412a04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fb0412a043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Fredericksburg is a great example of a community who has fully taken advantage of tourism zones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They have 3 zones, all targeting different types of development</a:t>
            </a:r>
            <a:endParaRPr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78" name="Google Shape;178;gfb0412a043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45525" rIns="91075" bIns="45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/>
          </a:p>
        </p:txBody>
      </p:sp>
      <p:sp>
        <p:nvSpPr>
          <p:cNvPr id="124" name="Google Shape;1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899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72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37160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828800" lvl="3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2286000" lvl="4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743200" lvl="5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3200400" lvl="6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3657600" lvl="7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4114800" lvl="8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7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fb0412a043_0_185"/>
          <p:cNvSpPr txBox="1">
            <a:spLocks noGrp="1"/>
          </p:cNvSpPr>
          <p:nvPr>
            <p:ph type="ctrTitle"/>
          </p:nvPr>
        </p:nvSpPr>
        <p:spPr>
          <a:xfrm>
            <a:off x="5725273" y="841772"/>
            <a:ext cx="227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fb0412a043_0_18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tgallagher@civitasadvisors.com" TargetMode="External"/><Relationship Id="rId13" Type="http://schemas.openxmlformats.org/officeDocument/2006/relationships/hyperlink" Target="mailto:eric@vrlta.org" TargetMode="External"/><Relationship Id="rId3" Type="http://schemas.openxmlformats.org/officeDocument/2006/relationships/image" Target="../media/image25.jpg"/><Relationship Id="rId7" Type="http://schemas.openxmlformats.org/officeDocument/2006/relationships/hyperlink" Target="https://dhcd.virginia.gov/opportunity-zones-oz" TargetMode="Externa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atc.org/tourismzones/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27.jpg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image" Target="../media/image28.png"/><Relationship Id="rId14" Type="http://schemas.openxmlformats.org/officeDocument/2006/relationships/hyperlink" Target="https://civitasadvisors.com/resources/research/tourism-improvement-distric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wconfroy@virginia.org" TargetMode="Externa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2861e117a8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152" y="1876425"/>
            <a:ext cx="1863750" cy="1129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g12861e117a8_0_23"/>
          <p:cNvCxnSpPr/>
          <p:nvPr/>
        </p:nvCxnSpPr>
        <p:spPr>
          <a:xfrm rot="10800000">
            <a:off x="3686634" y="1922425"/>
            <a:ext cx="0" cy="101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g12861e117a8_0_23"/>
          <p:cNvSpPr txBox="1"/>
          <p:nvPr/>
        </p:nvSpPr>
        <p:spPr>
          <a:xfrm>
            <a:off x="3831771" y="1850726"/>
            <a:ext cx="5062178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ts val="2600"/>
              </a:lnSpc>
            </a:pPr>
            <a:r>
              <a:rPr lang="en-US" sz="1900" b="1" dirty="0">
                <a:solidFill>
                  <a:srgbClr val="AFDDFF"/>
                </a:solidFill>
                <a:latin typeface="Montserrat Black" panose="00000A00000000000000" pitchFamily="2" charset="0"/>
              </a:rPr>
              <a:t>TDFP</a:t>
            </a:r>
            <a:r>
              <a:rPr lang="en-US" sz="1100" b="1" dirty="0">
                <a:solidFill>
                  <a:srgbClr val="AFDDFF"/>
                </a:solidFill>
                <a:latin typeface="Montserrat Black" panose="00000A00000000000000" pitchFamily="2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Montserrat Black" panose="00000A00000000000000" pitchFamily="2" charset="0"/>
              </a:rPr>
              <a:t>│</a:t>
            </a:r>
            <a:r>
              <a:rPr lang="en-US" sz="1900" b="1" i="1" dirty="0">
                <a:solidFill>
                  <a:srgbClr val="AFDDFF"/>
                </a:solidFill>
                <a:latin typeface="Montserrat" panose="00000500000000000000" pitchFamily="50" charset="0"/>
              </a:rPr>
              <a:t>Gap Financing Support</a:t>
            </a:r>
            <a:endParaRPr lang="en-US" sz="1900" b="1" dirty="0">
              <a:solidFill>
                <a:srgbClr val="AFDDFF"/>
              </a:solidFill>
              <a:latin typeface="Montserrat" panose="00000500000000000000" pitchFamily="50" charset="0"/>
            </a:endParaRPr>
          </a:p>
          <a:p>
            <a:pPr>
              <a:lnSpc>
                <a:spcPts val="2600"/>
              </a:lnSpc>
            </a:pPr>
            <a:r>
              <a:rPr lang="en-US" sz="1900" b="1" dirty="0">
                <a:solidFill>
                  <a:srgbClr val="71C2FF"/>
                </a:solidFill>
                <a:latin typeface="Montserrat Black" panose="00000A00000000000000" pitchFamily="2" charset="0"/>
              </a:rPr>
              <a:t>Tourism Zones</a:t>
            </a:r>
          </a:p>
          <a:p>
            <a:pPr>
              <a:lnSpc>
                <a:spcPts val="2600"/>
              </a:lnSpc>
            </a:pPr>
            <a:r>
              <a:rPr lang="en-US" sz="1900" b="1" dirty="0">
                <a:solidFill>
                  <a:srgbClr val="0070C0"/>
                </a:solidFill>
                <a:latin typeface="Montserrat Black" panose="00000A00000000000000" pitchFamily="2" charset="0"/>
              </a:rPr>
              <a:t>TID</a:t>
            </a:r>
            <a:r>
              <a:rPr lang="en-US" sz="1100" b="1" dirty="0">
                <a:solidFill>
                  <a:srgbClr val="0070C0"/>
                </a:solidFill>
                <a:latin typeface="Montserrat Black" panose="00000A00000000000000" pitchFamily="2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Montserrat Black" panose="00000A00000000000000" pitchFamily="2" charset="0"/>
              </a:rPr>
              <a:t>│</a:t>
            </a:r>
            <a:r>
              <a:rPr lang="en-US" sz="1900" b="1" i="1" dirty="0">
                <a:solidFill>
                  <a:srgbClr val="0070C0"/>
                </a:solidFill>
                <a:latin typeface="Montserrat" panose="00000500000000000000" pitchFamily="50" charset="0"/>
              </a:rPr>
              <a:t>Tourism Improvement Districts</a:t>
            </a:r>
            <a:endParaRPr lang="en-US" sz="1900" b="1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fb0412a043_0_78" descr="A picture containing cup, pink, indoor, ca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946" y="510536"/>
            <a:ext cx="1754566" cy="233545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fb0412a043_0_78"/>
          <p:cNvSpPr txBox="1"/>
          <p:nvPr/>
        </p:nvSpPr>
        <p:spPr>
          <a:xfrm>
            <a:off x="2261192" y="940575"/>
            <a:ext cx="3211596" cy="182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1" u="none" strike="noStrike" cap="none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DEFICIENCY </a:t>
            </a: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b="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Comprehensive Plan</a:t>
            </a: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b="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Tourism Development Plan</a:t>
            </a: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b="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Tourism Marketing Plan</a:t>
            </a: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b="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Current Market Study</a:t>
            </a: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en-US" sz="1600" b="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Tourism Zone</a:t>
            </a: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gfb0412a043_0_78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37" y="694651"/>
            <a:ext cx="2391156" cy="20795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gfb0412a043_0_78"/>
          <p:cNvCxnSpPr/>
          <p:nvPr/>
        </p:nvCxnSpPr>
        <p:spPr>
          <a:xfrm>
            <a:off x="5613991" y="766421"/>
            <a:ext cx="0" cy="2184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gfb0412a043_0_78"/>
          <p:cNvSpPr txBox="1"/>
          <p:nvPr/>
        </p:nvSpPr>
        <p:spPr>
          <a:xfrm>
            <a:off x="1591500" y="3435994"/>
            <a:ext cx="7027800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ax</a:t>
            </a:r>
            <a:r>
              <a:rPr lang="en-US" sz="2000" b="1" i="0" u="none" strike="noStrike" cap="none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ncrement</a:t>
            </a:r>
            <a:r>
              <a:rPr lang="en-US" sz="2000" b="1" i="0" u="none" strike="noStrike" cap="none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US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inancing</a:t>
            </a:r>
            <a:endParaRPr sz="13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Municipality and State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divert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contribute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future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sales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tax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revenues</a:t>
            </a:r>
            <a:r>
              <a:rPr lang="en-US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towards the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Developer’s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17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debt </a:t>
            </a: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 the Lender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gfb0412a043_0_78"/>
          <p:cNvSpPr txBox="1"/>
          <p:nvPr/>
        </p:nvSpPr>
        <p:spPr>
          <a:xfrm>
            <a:off x="1007175" y="3073925"/>
            <a:ext cx="1213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Much like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12861e117a8_0_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300" y="1876425"/>
            <a:ext cx="1863750" cy="1129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g12861e117a8_0_458"/>
          <p:cNvCxnSpPr/>
          <p:nvPr/>
        </p:nvCxnSpPr>
        <p:spPr>
          <a:xfrm rot="10800000">
            <a:off x="4572000" y="1922425"/>
            <a:ext cx="0" cy="101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g12861e117a8_0_458"/>
          <p:cNvSpPr txBox="1"/>
          <p:nvPr/>
        </p:nvSpPr>
        <p:spPr>
          <a:xfrm>
            <a:off x="4839150" y="1770025"/>
            <a:ext cx="4054800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New Product</a:t>
            </a:r>
            <a:endParaRPr sz="23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800" b="0" i="0" u="none" strike="noStrike" cap="none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TDFP</a:t>
            </a:r>
            <a:endParaRPr sz="1800" b="0" i="0" u="none" strike="noStrike" cap="none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800" b="0" i="0" u="none" strike="noStrike" cap="none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Tourism Zones</a:t>
            </a:r>
            <a:endParaRPr sz="1800" b="0" i="0" u="none" strike="noStrike" cap="none">
              <a:solidFill>
                <a:srgbClr val="66666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800" b="0" i="0" u="none" strike="noStrike" cap="none">
                <a:solidFill>
                  <a:srgbClr val="0B539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Tourism Improvement Districts (TIDs)</a:t>
            </a:r>
            <a:endParaRPr sz="18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4aba728110_3_10"/>
          <p:cNvSpPr txBox="1"/>
          <p:nvPr/>
        </p:nvSpPr>
        <p:spPr>
          <a:xfrm>
            <a:off x="6929" y="1661212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A business district created to increase revenue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for destination marketing &amp; capital investment</a:t>
            </a:r>
            <a:endParaRPr sz="2400" b="0" i="0" u="none" strike="noStrike" cap="none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09" name="Google Shape;209;g14aba728110_3_10"/>
          <p:cNvSpPr txBox="1"/>
          <p:nvPr/>
        </p:nvSpPr>
        <p:spPr>
          <a:xfrm>
            <a:off x="969822" y="254149"/>
            <a:ext cx="533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Tourism Improvement Districts</a:t>
            </a:r>
            <a:endParaRPr sz="2400" b="1" i="0" u="none" strike="noStrike" cap="none">
              <a:solidFill>
                <a:srgbClr val="DC58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4aba728110_3_10"/>
          <p:cNvSpPr txBox="1"/>
          <p:nvPr/>
        </p:nvSpPr>
        <p:spPr>
          <a:xfrm>
            <a:off x="6929" y="408403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11" name="Google Shape;211;g14aba728110_3_10"/>
          <p:cNvSpPr txBox="1"/>
          <p:nvPr/>
        </p:nvSpPr>
        <p:spPr>
          <a:xfrm>
            <a:off x="0" y="322517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Tourism businesses collect new visitor fees to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fund local tourism marketing &amp; development </a:t>
            </a:r>
            <a:endParaRPr sz="24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212" name="Google Shape;212;g14aba728110_3_10"/>
          <p:cNvCxnSpPr/>
          <p:nvPr/>
        </p:nvCxnSpPr>
        <p:spPr>
          <a:xfrm>
            <a:off x="2438402" y="2913975"/>
            <a:ext cx="42327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g14aba728110_3_10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43"/>
            <a:ext cx="6633022" cy="1170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4aba728110_3_10"/>
          <p:cNvSpPr txBox="1"/>
          <p:nvPr/>
        </p:nvSpPr>
        <p:spPr>
          <a:xfrm>
            <a:off x="527302" y="38825"/>
            <a:ext cx="2859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14aba728110_3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900" y="1516175"/>
            <a:ext cx="2222376" cy="2083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14aba728110_3_29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4aba728110_3_29"/>
          <p:cNvSpPr txBox="1"/>
          <p:nvPr/>
        </p:nvSpPr>
        <p:spPr>
          <a:xfrm>
            <a:off x="0" y="193525"/>
            <a:ext cx="10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g14aba728110_3_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1100" y="1520900"/>
            <a:ext cx="2241824" cy="233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4aba728110_3_29" descr="Diagram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5143" y="1516175"/>
            <a:ext cx="2222376" cy="2081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14aba728110_3_38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14aba728110_3_38"/>
          <p:cNvSpPr txBox="1"/>
          <p:nvPr/>
        </p:nvSpPr>
        <p:spPr>
          <a:xfrm>
            <a:off x="0" y="193525"/>
            <a:ext cx="8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4aba728110_3_38"/>
          <p:cNvSpPr txBox="1"/>
          <p:nvPr/>
        </p:nvSpPr>
        <p:spPr>
          <a:xfrm>
            <a:off x="268600" y="1573425"/>
            <a:ext cx="26406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Tourism Businesses 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Initiates TID interest from local tourism businesses (hotels, restaurants,  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attractions, etc.)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Collaborates with Locality to develop TID boundaries, eligibility, requirements and plan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841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Petitions Locality to create and  adopt TID plan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31" name="Google Shape;231;g14aba728110_3_38"/>
          <p:cNvCxnSpPr/>
          <p:nvPr/>
        </p:nvCxnSpPr>
        <p:spPr>
          <a:xfrm>
            <a:off x="2909100" y="1931700"/>
            <a:ext cx="5700" cy="3056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g14aba728110_3_38"/>
          <p:cNvCxnSpPr/>
          <p:nvPr/>
        </p:nvCxnSpPr>
        <p:spPr>
          <a:xfrm>
            <a:off x="5549595" y="1931789"/>
            <a:ext cx="23700" cy="3056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g14aba728110_3_38"/>
          <p:cNvSpPr txBox="1"/>
          <p:nvPr/>
        </p:nvSpPr>
        <p:spPr>
          <a:xfrm>
            <a:off x="3010188" y="1573425"/>
            <a:ext cx="24504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Leading Locality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1" u="none" strike="noStrike" cap="none">
                <a:solidFill>
                  <a:srgbClr val="1480B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Municipality containing TID</a:t>
            </a:r>
            <a:endParaRPr sz="1300" b="0" i="0" u="none" strike="noStrike" cap="none">
              <a:solidFill>
                <a:srgbClr val="1480B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Holds public hearings to review and adopt TID plan</a:t>
            </a:r>
            <a:endParaRPr sz="1300" b="0" i="0" u="none" strike="noStrike" cap="none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Approves petition to create TID program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Collects fees and remits them to the TID Governing Board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4" name="Google Shape;234;g14aba728110_3_38"/>
          <p:cNvSpPr txBox="1"/>
          <p:nvPr/>
        </p:nvSpPr>
        <p:spPr>
          <a:xfrm>
            <a:off x="3003100" y="4237800"/>
            <a:ext cx="2391000" cy="400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1480B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 </a:t>
            </a:r>
            <a:r>
              <a:rPr lang="en-US" sz="1000" b="0" i="1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Multiple localities can form</a:t>
            </a:r>
            <a:endParaRPr sz="1000" b="0" i="1" u="none" strike="noStrike" cap="none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regional TID 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5" name="Google Shape;235;g14aba728110_3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6611" y="101363"/>
            <a:ext cx="1464625" cy="152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4aba728110_3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125" y="101363"/>
            <a:ext cx="1464625" cy="1373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g14aba728110_3_38"/>
          <p:cNvGrpSpPr/>
          <p:nvPr/>
        </p:nvGrpSpPr>
        <p:grpSpPr>
          <a:xfrm>
            <a:off x="5563700" y="101363"/>
            <a:ext cx="3423300" cy="4381162"/>
            <a:chOff x="5563700" y="101363"/>
            <a:chExt cx="3423300" cy="4381162"/>
          </a:xfrm>
        </p:grpSpPr>
        <p:sp>
          <p:nvSpPr>
            <p:cNvPr id="238" name="Google Shape;238;g14aba728110_3_38"/>
            <p:cNvSpPr txBox="1"/>
            <p:nvPr/>
          </p:nvSpPr>
          <p:spPr>
            <a:xfrm>
              <a:off x="5563700" y="1573425"/>
              <a:ext cx="3423300" cy="290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TID Governing Board</a:t>
              </a:r>
              <a:endParaRPr sz="13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 b="0" i="1" u="none" strike="noStrike" cap="none">
                  <a:solidFill>
                    <a:srgbClr val="92D05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Governing Board over TID Plan</a:t>
              </a:r>
              <a:endParaRPr sz="1300" b="0" i="0" u="none" strike="noStrike" cap="none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300" b="0" i="1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16668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Directs the funds received from the participating businesses </a:t>
              </a: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Executes the marketing efforts based on the adopted plan</a:t>
              </a: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Oversees any changes to the TID Plan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96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Creates more marketing dollars for local tourism efforts and campaigns</a:t>
              </a: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pic>
          <p:nvPicPr>
            <p:cNvPr id="239" name="Google Shape;239;g14aba728110_3_38" descr="Diagram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23455" y="101363"/>
              <a:ext cx="1464625" cy="13717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14aba728110_3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750" y="101613"/>
            <a:ext cx="1461350" cy="138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14aba728110_3_21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14aba728110_3_21"/>
          <p:cNvSpPr txBox="1"/>
          <p:nvPr/>
        </p:nvSpPr>
        <p:spPr>
          <a:xfrm>
            <a:off x="0" y="193525"/>
            <a:ext cx="8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4aba728110_3_21"/>
          <p:cNvSpPr txBox="1"/>
          <p:nvPr/>
        </p:nvSpPr>
        <p:spPr>
          <a:xfrm>
            <a:off x="2138349" y="1677910"/>
            <a:ext cx="632520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Grow &amp; Leverage Tourism Funding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Stable and fixed funding sources for marketing efforts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Industry-led and privately managed and approved by stakeholders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Existing funding protected and new funding stays with the industry</a:t>
            </a:r>
            <a:endParaRPr sz="14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Designed to increase longer stays and more visitor spending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Accountability and transparency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Mitigate the harsh impacts COVID-19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14aba728110_3_6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761" y="94287"/>
            <a:ext cx="1522675" cy="142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14aba728110_3_62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4aba728110_3_62"/>
          <p:cNvSpPr txBox="1"/>
          <p:nvPr/>
        </p:nvSpPr>
        <p:spPr>
          <a:xfrm>
            <a:off x="0" y="193525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4aba728110_3_62"/>
          <p:cNvSpPr txBox="1"/>
          <p:nvPr/>
        </p:nvSpPr>
        <p:spPr>
          <a:xfrm>
            <a:off x="2292362" y="1621902"/>
            <a:ext cx="6325200" cy="2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 Usage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Marketing, capital improvements, programming, workforce                   and DEI training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Sales site visits and events, group meeting incentives and bid fees, group commissions and rebates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Pay expenses to the Administering Nonprofit associated with the TID management and efforts</a:t>
            </a:r>
            <a:endParaRPr sz="1400" b="0" i="0" u="none" strike="noStrike" cap="none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14aba728110_3_78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14aba728110_3_78"/>
          <p:cNvSpPr txBox="1"/>
          <p:nvPr/>
        </p:nvSpPr>
        <p:spPr>
          <a:xfrm>
            <a:off x="0" y="193525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14aba728110_3_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7469" y="216063"/>
            <a:ext cx="1186750" cy="8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14aba728110_3_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750" y="101599"/>
            <a:ext cx="1461350" cy="138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14aba728110_3_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5525" y="257500"/>
            <a:ext cx="765550" cy="7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14aba728110_3_78"/>
          <p:cNvSpPr txBox="1"/>
          <p:nvPr/>
        </p:nvSpPr>
        <p:spPr>
          <a:xfrm>
            <a:off x="2733372" y="1255116"/>
            <a:ext cx="2450400" cy="3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Funding Examples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22222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</a:t>
            </a:r>
            <a:r>
              <a:rPr lang="en-US" sz="1400" b="0" i="0" u="none" strike="noStrike" cap="none">
                <a:solidFill>
                  <a:srgbClr val="2E2E2E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odging 70+ rooms add 2% room/night tax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Eligible = </a:t>
            </a:r>
            <a:r>
              <a:rPr lang="en-US" sz="1400" b="0" i="0" u="none" strike="noStrike" cap="none">
                <a:solidFill>
                  <a:srgbClr val="2E2E2E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advertising costs, agency fees, production, printing, distribution costs, training, travel, printed material, promotional items, information technology, market intelligence, research, &amp; performance audits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6" name="Google Shape;266;g14aba728110_3_78"/>
          <p:cNvSpPr txBox="1"/>
          <p:nvPr/>
        </p:nvSpPr>
        <p:spPr>
          <a:xfrm>
            <a:off x="5552772" y="1255116"/>
            <a:ext cx="2450400" cy="3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Funding Results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22222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.75% on room daily rate</a:t>
            </a:r>
            <a:endParaRPr sz="1400" b="0" i="0" u="none" strike="noStrike" cap="none">
              <a:solidFill>
                <a:srgbClr val="22222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Achieved ROI of 8:1 for funds allocated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$5.6 Million collected in their first year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92 Large conventions &amp; events funded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Resulted in $1.6 Billion in economic impact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14aba728110_3_89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4aba728110_3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750" y="101600"/>
            <a:ext cx="1008201" cy="95354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14aba728110_3_89"/>
          <p:cNvSpPr txBox="1"/>
          <p:nvPr/>
        </p:nvSpPr>
        <p:spPr>
          <a:xfrm>
            <a:off x="197150" y="2918900"/>
            <a:ext cx="4354500" cy="168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1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</a:t>
            </a:r>
            <a:r>
              <a:rPr lang="en-US" sz="1100" b="1" i="0" u="none" strike="noStrike" cap="none" dirty="0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(hotels) as </a:t>
            </a:r>
            <a:r>
              <a:rPr lang="en-US" sz="11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lead partners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6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new, substantial visitor fees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6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</a:t>
            </a:r>
            <a:r>
              <a:rPr lang="en-US" sz="1100" b="1" i="0" u="none" strike="noStrike" cap="none" dirty="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dining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100" b="1" i="0" u="none" strike="noStrike" cap="none" dirty="0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retail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</a:t>
            </a:r>
            <a:r>
              <a:rPr lang="en-US" sz="11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attractions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can contribute if the local business community is unified </a:t>
            </a:r>
            <a:endParaRPr sz="1500" b="1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0" name="Google Shape;280;g14aba728110_3_89"/>
          <p:cNvSpPr txBox="1"/>
          <p:nvPr/>
        </p:nvSpPr>
        <p:spPr>
          <a:xfrm>
            <a:off x="1842350" y="1377400"/>
            <a:ext cx="2155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</a:t>
            </a:r>
            <a:r>
              <a:rPr lang="en-US" sz="1500" b="1" i="0" u="none" strike="noStrike" cap="none" dirty="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</a:t>
            </a:r>
            <a:endParaRPr sz="2000" b="1" i="0" u="none" strike="noStrike" cap="none" dirty="0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Businesses</a:t>
            </a:r>
            <a:endParaRPr sz="1500" b="1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Contribute</a:t>
            </a:r>
            <a:endParaRPr sz="1500" b="1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Lodging, dining, retail, sports, attractions</a:t>
            </a:r>
            <a:endParaRPr sz="14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1" name="Google Shape;281;g14aba728110_3_89"/>
          <p:cNvSpPr/>
          <p:nvPr/>
        </p:nvSpPr>
        <p:spPr>
          <a:xfrm>
            <a:off x="409250" y="1436800"/>
            <a:ext cx="1369800" cy="1186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14aba728110_3_89"/>
          <p:cNvSpPr/>
          <p:nvPr/>
        </p:nvSpPr>
        <p:spPr>
          <a:xfrm>
            <a:off x="1314100" y="1905250"/>
            <a:ext cx="288000" cy="249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FDD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14aba728110_3_89"/>
          <p:cNvSpPr/>
          <p:nvPr/>
        </p:nvSpPr>
        <p:spPr>
          <a:xfrm>
            <a:off x="728325" y="1608225"/>
            <a:ext cx="288000" cy="249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FDD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g14aba728110_3_89"/>
          <p:cNvGrpSpPr/>
          <p:nvPr/>
        </p:nvGrpSpPr>
        <p:grpSpPr>
          <a:xfrm>
            <a:off x="708500" y="1561750"/>
            <a:ext cx="835700" cy="968550"/>
            <a:chOff x="5697875" y="978850"/>
            <a:chExt cx="835700" cy="968550"/>
          </a:xfrm>
        </p:grpSpPr>
        <p:sp>
          <p:nvSpPr>
            <p:cNvPr id="286" name="Google Shape;286;g14aba728110_3_89"/>
            <p:cNvSpPr/>
            <p:nvPr/>
          </p:nvSpPr>
          <p:spPr>
            <a:xfrm>
              <a:off x="5697875" y="179800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14aba728110_3_89"/>
            <p:cNvSpPr/>
            <p:nvPr/>
          </p:nvSpPr>
          <p:spPr>
            <a:xfrm>
              <a:off x="6005700" y="9788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14aba728110_3_89"/>
            <p:cNvSpPr/>
            <p:nvPr/>
          </p:nvSpPr>
          <p:spPr>
            <a:xfrm>
              <a:off x="6361375" y="16122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14aba728110_3_89"/>
            <p:cNvSpPr/>
            <p:nvPr/>
          </p:nvSpPr>
          <p:spPr>
            <a:xfrm>
              <a:off x="6361375" y="11326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g14aba728110_3_89"/>
          <p:cNvGrpSpPr/>
          <p:nvPr/>
        </p:nvGrpSpPr>
        <p:grpSpPr>
          <a:xfrm>
            <a:off x="479900" y="1905250"/>
            <a:ext cx="868025" cy="523500"/>
            <a:chOff x="5469275" y="1322350"/>
            <a:chExt cx="868025" cy="523500"/>
          </a:xfrm>
        </p:grpSpPr>
        <p:sp>
          <p:nvSpPr>
            <p:cNvPr id="291" name="Google Shape;291;g14aba728110_3_89"/>
            <p:cNvSpPr/>
            <p:nvPr/>
          </p:nvSpPr>
          <p:spPr>
            <a:xfrm>
              <a:off x="5870075" y="17414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14aba728110_3_89"/>
            <p:cNvSpPr/>
            <p:nvPr/>
          </p:nvSpPr>
          <p:spPr>
            <a:xfrm>
              <a:off x="5850275" y="132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14aba728110_3_89"/>
            <p:cNvSpPr/>
            <p:nvPr/>
          </p:nvSpPr>
          <p:spPr>
            <a:xfrm>
              <a:off x="6217000" y="1531725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14aba728110_3_89"/>
            <p:cNvSpPr/>
            <p:nvPr/>
          </p:nvSpPr>
          <p:spPr>
            <a:xfrm>
              <a:off x="5469275" y="13985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g14aba728110_3_89"/>
          <p:cNvGrpSpPr/>
          <p:nvPr/>
        </p:nvGrpSpPr>
        <p:grpSpPr>
          <a:xfrm>
            <a:off x="4931025" y="1370200"/>
            <a:ext cx="3588300" cy="1245900"/>
            <a:chOff x="5398625" y="2851900"/>
            <a:chExt cx="3588300" cy="1245900"/>
          </a:xfrm>
        </p:grpSpPr>
        <p:sp>
          <p:nvSpPr>
            <p:cNvPr id="296" name="Google Shape;296;g14aba728110_3_89"/>
            <p:cNvSpPr txBox="1"/>
            <p:nvPr/>
          </p:nvSpPr>
          <p:spPr>
            <a:xfrm>
              <a:off x="6831725" y="2851900"/>
              <a:ext cx="2155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 dirty="0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 </a:t>
              </a:r>
              <a:r>
                <a:rPr lang="en-US" sz="1500" b="1" i="0" u="none" strike="noStrike" cap="none" dirty="0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Zone</a:t>
              </a:r>
              <a:endParaRPr sz="2000" b="1" i="0" u="none" strike="noStrike" cap="none" dirty="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Specific </a:t>
              </a:r>
              <a:r>
                <a:rPr lang="en-US" sz="1500" b="1" i="0" u="none" strike="noStrike" cap="none" dirty="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Businesses</a:t>
              </a:r>
              <a:endParaRPr sz="15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Contribute</a:t>
              </a:r>
              <a:endParaRPr sz="1500" b="1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 dirty="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Food, Beverage, Sports, Attractions</a:t>
              </a:r>
              <a:endParaRPr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7" name="Google Shape;297;g14aba728110_3_89"/>
            <p:cNvSpPr/>
            <p:nvPr/>
          </p:nvSpPr>
          <p:spPr>
            <a:xfrm>
              <a:off x="5398625" y="2911300"/>
              <a:ext cx="1369800" cy="1186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888888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g14aba728110_3_89"/>
          <p:cNvGrpSpPr/>
          <p:nvPr/>
        </p:nvGrpSpPr>
        <p:grpSpPr>
          <a:xfrm>
            <a:off x="5001675" y="1818250"/>
            <a:ext cx="1110900" cy="714000"/>
            <a:chOff x="5469275" y="3299950"/>
            <a:chExt cx="1110900" cy="714000"/>
          </a:xfrm>
        </p:grpSpPr>
        <p:sp>
          <p:nvSpPr>
            <p:cNvPr id="299" name="Google Shape;299;g14aba728110_3_89"/>
            <p:cNvSpPr/>
            <p:nvPr/>
          </p:nvSpPr>
          <p:spPr>
            <a:xfrm>
              <a:off x="54692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g14aba728110_3_89"/>
            <p:cNvSpPr/>
            <p:nvPr/>
          </p:nvSpPr>
          <p:spPr>
            <a:xfrm>
              <a:off x="5621675" y="36047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14aba728110_3_89"/>
            <p:cNvSpPr/>
            <p:nvPr/>
          </p:nvSpPr>
          <p:spPr>
            <a:xfrm>
              <a:off x="5621675" y="32999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14aba728110_3_89"/>
            <p:cNvSpPr/>
            <p:nvPr/>
          </p:nvSpPr>
          <p:spPr>
            <a:xfrm>
              <a:off x="57740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14aba728110_3_89"/>
            <p:cNvSpPr/>
            <p:nvPr/>
          </p:nvSpPr>
          <p:spPr>
            <a:xfrm>
              <a:off x="64598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14aba728110_3_89"/>
            <p:cNvSpPr/>
            <p:nvPr/>
          </p:nvSpPr>
          <p:spPr>
            <a:xfrm>
              <a:off x="6307475" y="39095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14aba728110_3_89"/>
            <p:cNvSpPr/>
            <p:nvPr/>
          </p:nvSpPr>
          <p:spPr>
            <a:xfrm>
              <a:off x="6155075" y="36809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g14aba728110_3_89"/>
          <p:cNvGrpSpPr/>
          <p:nvPr/>
        </p:nvGrpSpPr>
        <p:grpSpPr>
          <a:xfrm>
            <a:off x="5253825" y="1528522"/>
            <a:ext cx="889650" cy="1003725"/>
            <a:chOff x="5721425" y="3010222"/>
            <a:chExt cx="889650" cy="1003725"/>
          </a:xfrm>
        </p:grpSpPr>
        <p:sp>
          <p:nvSpPr>
            <p:cNvPr id="307" name="Google Shape;307;g14aba728110_3_89"/>
            <p:cNvSpPr/>
            <p:nvPr/>
          </p:nvSpPr>
          <p:spPr>
            <a:xfrm>
              <a:off x="6276575" y="30102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14aba728110_3_89"/>
            <p:cNvSpPr/>
            <p:nvPr/>
          </p:nvSpPr>
          <p:spPr>
            <a:xfrm>
              <a:off x="6428975" y="31626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14aba728110_3_89"/>
            <p:cNvSpPr/>
            <p:nvPr/>
          </p:nvSpPr>
          <p:spPr>
            <a:xfrm>
              <a:off x="5721425" y="30102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14aba728110_3_89"/>
            <p:cNvSpPr/>
            <p:nvPr/>
          </p:nvSpPr>
          <p:spPr>
            <a:xfrm>
              <a:off x="5721425" y="38558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14aba728110_3_89"/>
            <p:cNvSpPr/>
            <p:nvPr/>
          </p:nvSpPr>
          <p:spPr>
            <a:xfrm>
              <a:off x="5812238" y="36977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14aba728110_3_89"/>
            <p:cNvSpPr/>
            <p:nvPr/>
          </p:nvSpPr>
          <p:spPr>
            <a:xfrm>
              <a:off x="5888438" y="38501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3" name="Google Shape;313;g14aba728110_3_89"/>
          <p:cNvCxnSpPr/>
          <p:nvPr/>
        </p:nvCxnSpPr>
        <p:spPr>
          <a:xfrm>
            <a:off x="4551425" y="1225125"/>
            <a:ext cx="0" cy="30318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4" name="Google Shape;314;g14aba728110_3_89"/>
          <p:cNvSpPr txBox="1"/>
          <p:nvPr/>
        </p:nvSpPr>
        <p:spPr>
          <a:xfrm>
            <a:off x="4888825" y="2918900"/>
            <a:ext cx="4354500" cy="16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tourism sectors can collaborate and petition for a TID 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</a:t>
            </a:r>
            <a:r>
              <a:rPr lang="en-US" sz="1100" b="1" i="0" u="none" strike="noStrike" cap="none">
                <a:solidFill>
                  <a:srgbClr val="70AD4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wineries</a:t>
            </a:r>
            <a:r>
              <a:rPr lang="en-US" sz="1100" b="0" i="0" u="none" strike="noStrike" cap="none">
                <a:solidFill>
                  <a:srgbClr val="70AD4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distilleries, cideries; or, </a:t>
            </a:r>
            <a:r>
              <a:rPr lang="en-US" sz="11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restaurants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or certain types of attractions can be created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TID plan (as with the example above)</a:t>
            </a:r>
            <a:endParaRPr sz="12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" name="Google Shape;333;g25fd520c000_0_52">
            <a:extLst>
              <a:ext uri="{FF2B5EF4-FFF2-40B4-BE49-F238E27FC236}">
                <a16:creationId xmlns:a16="http://schemas.microsoft.com/office/drawing/2014/main" id="{F40BB7A5-927D-E874-327C-D2603CF4D984}"/>
              </a:ext>
            </a:extLst>
          </p:cNvPr>
          <p:cNvSpPr/>
          <p:nvPr/>
        </p:nvSpPr>
        <p:spPr>
          <a:xfrm>
            <a:off x="610467" y="2139755"/>
            <a:ext cx="98033" cy="850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33;g25fd520c000_0_52">
            <a:extLst>
              <a:ext uri="{FF2B5EF4-FFF2-40B4-BE49-F238E27FC236}">
                <a16:creationId xmlns:a16="http://schemas.microsoft.com/office/drawing/2014/main" id="{810AD7E0-4F30-7CD6-09CD-01AC56BA0047}"/>
              </a:ext>
            </a:extLst>
          </p:cNvPr>
          <p:cNvSpPr/>
          <p:nvPr/>
        </p:nvSpPr>
        <p:spPr>
          <a:xfrm>
            <a:off x="1182229" y="1857825"/>
            <a:ext cx="98033" cy="850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33;g25fd520c000_0_52">
            <a:extLst>
              <a:ext uri="{FF2B5EF4-FFF2-40B4-BE49-F238E27FC236}">
                <a16:creationId xmlns:a16="http://schemas.microsoft.com/office/drawing/2014/main" id="{320FFFB8-9D91-09EC-E6E7-9CDDEA18C7D6}"/>
              </a:ext>
            </a:extLst>
          </p:cNvPr>
          <p:cNvSpPr/>
          <p:nvPr/>
        </p:nvSpPr>
        <p:spPr>
          <a:xfrm>
            <a:off x="1322983" y="2472087"/>
            <a:ext cx="98033" cy="850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6" name="Google Shape;336;g25fd520c000_0_52"/>
          <p:cNvCxnSpPr>
            <a:cxnSpLocks/>
          </p:cNvCxnSpPr>
          <p:nvPr/>
        </p:nvCxnSpPr>
        <p:spPr>
          <a:xfrm>
            <a:off x="4603611" y="569273"/>
            <a:ext cx="0" cy="4057392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7" name="Google Shape;337;g25fd520c000_0_52"/>
          <p:cNvSpPr txBox="1"/>
          <p:nvPr/>
        </p:nvSpPr>
        <p:spPr>
          <a:xfrm>
            <a:off x="6033151" y="3452021"/>
            <a:ext cx="1774500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200" b="1" i="0" u="none" strike="noStrike" cap="none" dirty="0">
                <a:solidFill>
                  <a:srgbClr val="9900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Wineries</a:t>
            </a:r>
            <a:endParaRPr sz="1200" b="0" i="0" u="none" strike="noStrike" cap="none" dirty="0">
              <a:solidFill>
                <a:srgbClr val="9900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200" b="1" i="0" u="none" strike="noStrike" cap="none" dirty="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Distilleries</a:t>
            </a:r>
            <a:endParaRPr sz="1200" b="0" i="0" u="none" strike="noStrike" cap="none" dirty="0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200" b="1" i="0" u="none" strike="noStrike" cap="none" dirty="0">
                <a:solidFill>
                  <a:srgbClr val="EF86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Cideries</a:t>
            </a:r>
            <a:endParaRPr sz="1200" b="1" i="0" u="none" strike="noStrike" cap="none" dirty="0">
              <a:solidFill>
                <a:srgbClr val="EF86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200" b="1" i="0" u="none" strike="noStrike" cap="none" dirty="0">
                <a:solidFill>
                  <a:srgbClr val="BF9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Breweries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>
                    <a:lumMod val="25000"/>
                  </a:schemeClr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Meaderies</a:t>
            </a:r>
            <a:endParaRPr sz="1200" b="1" i="0" u="none" strike="noStrike" cap="none" dirty="0">
              <a:solidFill>
                <a:schemeClr val="tx2">
                  <a:lumMod val="25000"/>
                </a:schemeClr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" name="Google Shape;320;g25fd520c000_0_52">
            <a:extLst>
              <a:ext uri="{FF2B5EF4-FFF2-40B4-BE49-F238E27FC236}">
                <a16:creationId xmlns:a16="http://schemas.microsoft.com/office/drawing/2014/main" id="{490971BC-8BE6-08E3-EBA4-A4BEC460DF78}"/>
              </a:ext>
            </a:extLst>
          </p:cNvPr>
          <p:cNvSpPr txBox="1"/>
          <p:nvPr/>
        </p:nvSpPr>
        <p:spPr>
          <a:xfrm>
            <a:off x="2702877" y="2728796"/>
            <a:ext cx="1784167" cy="76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2100"/>
            </a:pPr>
            <a:r>
              <a:rPr lang="en-US" sz="900" dirty="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r>
              <a:rPr lang="en-US" sz="9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Most commonly 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2100"/>
            </a:pPr>
            <a:r>
              <a:rPr lang="en-US" sz="900" b="1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</a:t>
            </a:r>
            <a:r>
              <a:rPr lang="en-US" sz="900" b="1" dirty="0">
                <a:solidFill>
                  <a:srgbClr val="008BB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</a:t>
            </a:r>
            <a:r>
              <a:rPr lang="en-US" sz="9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which creates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2100"/>
            </a:pPr>
            <a:r>
              <a:rPr lang="en-US" sz="9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the maximum, substantial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2100"/>
            </a:pPr>
            <a:r>
              <a:rPr lang="en-US" sz="9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volume and revenue</a:t>
            </a:r>
            <a:endParaRPr sz="900" dirty="0">
              <a:solidFill>
                <a:schemeClr val="tx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" name="Google Shape;321;g25fd520c000_0_52">
            <a:extLst>
              <a:ext uri="{FF2B5EF4-FFF2-40B4-BE49-F238E27FC236}">
                <a16:creationId xmlns:a16="http://schemas.microsoft.com/office/drawing/2014/main" id="{FC88AB74-6734-E530-AA05-F782CDCBF6B6}"/>
              </a:ext>
            </a:extLst>
          </p:cNvPr>
          <p:cNvSpPr txBox="1"/>
          <p:nvPr/>
        </p:nvSpPr>
        <p:spPr>
          <a:xfrm>
            <a:off x="3046782" y="618909"/>
            <a:ext cx="1475536" cy="7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b="1" dirty="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 Zone</a:t>
            </a:r>
            <a:endParaRPr b="1" dirty="0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Town </a:t>
            </a:r>
            <a:r>
              <a:rPr lang="en-US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–</a:t>
            </a: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City </a:t>
            </a:r>
          </a:p>
          <a:p>
            <a:pPr>
              <a:buClr>
                <a:srgbClr val="000000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County</a:t>
            </a:r>
            <a:endParaRPr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Google Shape;322;g25fd520c000_0_52">
            <a:extLst>
              <a:ext uri="{FF2B5EF4-FFF2-40B4-BE49-F238E27FC236}">
                <a16:creationId xmlns:a16="http://schemas.microsoft.com/office/drawing/2014/main" id="{BF91479F-856E-F170-B608-22E0F4F94E12}"/>
              </a:ext>
            </a:extLst>
          </p:cNvPr>
          <p:cNvSpPr/>
          <p:nvPr/>
        </p:nvSpPr>
        <p:spPr>
          <a:xfrm>
            <a:off x="281125" y="569273"/>
            <a:ext cx="2866676" cy="248274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25;g25fd520c000_0_52">
            <a:extLst>
              <a:ext uri="{FF2B5EF4-FFF2-40B4-BE49-F238E27FC236}">
                <a16:creationId xmlns:a16="http://schemas.microsoft.com/office/drawing/2014/main" id="{D87BFE11-A5EC-8A8A-AA5A-2A961B758244}"/>
              </a:ext>
            </a:extLst>
          </p:cNvPr>
          <p:cNvSpPr/>
          <p:nvPr/>
        </p:nvSpPr>
        <p:spPr>
          <a:xfrm>
            <a:off x="840813" y="784242"/>
            <a:ext cx="531126" cy="46030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FDD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28;g25fd520c000_0_52">
            <a:extLst>
              <a:ext uri="{FF2B5EF4-FFF2-40B4-BE49-F238E27FC236}">
                <a16:creationId xmlns:a16="http://schemas.microsoft.com/office/drawing/2014/main" id="{D36171BE-66A2-7878-E0C6-831EF53B7981}"/>
              </a:ext>
            </a:extLst>
          </p:cNvPr>
          <p:cNvSpPr/>
          <p:nvPr/>
        </p:nvSpPr>
        <p:spPr>
          <a:xfrm>
            <a:off x="1517903" y="767646"/>
            <a:ext cx="360343" cy="31263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rgbClr val="DC58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29;g25fd520c000_0_52">
            <a:extLst>
              <a:ext uri="{FF2B5EF4-FFF2-40B4-BE49-F238E27FC236}">
                <a16:creationId xmlns:a16="http://schemas.microsoft.com/office/drawing/2014/main" id="{CA77C0E8-711A-F424-67DE-EA94A4D501FB}"/>
              </a:ext>
            </a:extLst>
          </p:cNvPr>
          <p:cNvSpPr/>
          <p:nvPr/>
        </p:nvSpPr>
        <p:spPr>
          <a:xfrm>
            <a:off x="2315440" y="2186087"/>
            <a:ext cx="360343" cy="31263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rgbClr val="DC58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30;g25fd520c000_0_52">
            <a:extLst>
              <a:ext uri="{FF2B5EF4-FFF2-40B4-BE49-F238E27FC236}">
                <a16:creationId xmlns:a16="http://schemas.microsoft.com/office/drawing/2014/main" id="{BB53D17A-60D6-F1F9-FA5D-1D2A99B745F4}"/>
              </a:ext>
            </a:extLst>
          </p:cNvPr>
          <p:cNvSpPr/>
          <p:nvPr/>
        </p:nvSpPr>
        <p:spPr>
          <a:xfrm>
            <a:off x="2315440" y="1182483"/>
            <a:ext cx="360343" cy="31263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rgbClr val="DC58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32;g25fd520c000_0_52">
            <a:extLst>
              <a:ext uri="{FF2B5EF4-FFF2-40B4-BE49-F238E27FC236}">
                <a16:creationId xmlns:a16="http://schemas.microsoft.com/office/drawing/2014/main" id="{7EF05802-AC07-F9CD-A471-D7B87D0C5CD5}"/>
              </a:ext>
            </a:extLst>
          </p:cNvPr>
          <p:cNvSpPr/>
          <p:nvPr/>
        </p:nvSpPr>
        <p:spPr>
          <a:xfrm>
            <a:off x="1366876" y="2596572"/>
            <a:ext cx="251738" cy="21846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33;g25fd520c000_0_52">
            <a:extLst>
              <a:ext uri="{FF2B5EF4-FFF2-40B4-BE49-F238E27FC236}">
                <a16:creationId xmlns:a16="http://schemas.microsoft.com/office/drawing/2014/main" id="{5C782121-578F-1D34-F5A0-D943DCB957C1}"/>
              </a:ext>
            </a:extLst>
          </p:cNvPr>
          <p:cNvSpPr/>
          <p:nvPr/>
        </p:nvSpPr>
        <p:spPr>
          <a:xfrm>
            <a:off x="1366876" y="1534917"/>
            <a:ext cx="251738" cy="21846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5;g25fd520c000_0_52">
            <a:extLst>
              <a:ext uri="{FF2B5EF4-FFF2-40B4-BE49-F238E27FC236}">
                <a16:creationId xmlns:a16="http://schemas.microsoft.com/office/drawing/2014/main" id="{B18B89AA-71DB-E8D0-DD7B-9D525B8E54D4}"/>
              </a:ext>
            </a:extLst>
          </p:cNvPr>
          <p:cNvSpPr/>
          <p:nvPr/>
        </p:nvSpPr>
        <p:spPr>
          <a:xfrm>
            <a:off x="555499" y="1452826"/>
            <a:ext cx="251738" cy="21846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3;g25fd520c000_0_52">
            <a:extLst>
              <a:ext uri="{FF2B5EF4-FFF2-40B4-BE49-F238E27FC236}">
                <a16:creationId xmlns:a16="http://schemas.microsoft.com/office/drawing/2014/main" id="{A1A9F15E-6EB9-1960-983F-CC306E7559DF}"/>
              </a:ext>
            </a:extLst>
          </p:cNvPr>
          <p:cNvSpPr/>
          <p:nvPr/>
        </p:nvSpPr>
        <p:spPr>
          <a:xfrm>
            <a:off x="840813" y="2361657"/>
            <a:ext cx="203029" cy="17619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33;g25fd520c000_0_52">
            <a:extLst>
              <a:ext uri="{FF2B5EF4-FFF2-40B4-BE49-F238E27FC236}">
                <a16:creationId xmlns:a16="http://schemas.microsoft.com/office/drawing/2014/main" id="{E884B361-746B-1F9F-087C-D0884DD3C0F5}"/>
              </a:ext>
            </a:extLst>
          </p:cNvPr>
          <p:cNvSpPr/>
          <p:nvPr/>
        </p:nvSpPr>
        <p:spPr>
          <a:xfrm>
            <a:off x="2088038" y="1467172"/>
            <a:ext cx="203029" cy="17619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33;g25fd520c000_0_52">
            <a:extLst>
              <a:ext uri="{FF2B5EF4-FFF2-40B4-BE49-F238E27FC236}">
                <a16:creationId xmlns:a16="http://schemas.microsoft.com/office/drawing/2014/main" id="{A2FB22C4-BABA-D9A4-11D2-9F39A49B2C9A}"/>
              </a:ext>
            </a:extLst>
          </p:cNvPr>
          <p:cNvSpPr/>
          <p:nvPr/>
        </p:nvSpPr>
        <p:spPr>
          <a:xfrm>
            <a:off x="1501676" y="1868087"/>
            <a:ext cx="203029" cy="17619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33;g25fd520c000_0_52">
            <a:extLst>
              <a:ext uri="{FF2B5EF4-FFF2-40B4-BE49-F238E27FC236}">
                <a16:creationId xmlns:a16="http://schemas.microsoft.com/office/drawing/2014/main" id="{C6E33270-2ACD-45AA-70B4-BCEF1265897C}"/>
              </a:ext>
            </a:extLst>
          </p:cNvPr>
          <p:cNvSpPr/>
          <p:nvPr/>
        </p:nvSpPr>
        <p:spPr>
          <a:xfrm>
            <a:off x="2007215" y="1756179"/>
            <a:ext cx="251738" cy="21846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5fd520c000_0_52"/>
          <p:cNvSpPr/>
          <p:nvPr/>
        </p:nvSpPr>
        <p:spPr>
          <a:xfrm>
            <a:off x="5128746" y="581459"/>
            <a:ext cx="2866673" cy="248274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25fd520c000_0_52"/>
          <p:cNvSpPr/>
          <p:nvPr/>
        </p:nvSpPr>
        <p:spPr>
          <a:xfrm>
            <a:off x="5716351" y="881904"/>
            <a:ext cx="267428" cy="23210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5fd520c000_0_52"/>
          <p:cNvSpPr/>
          <p:nvPr/>
        </p:nvSpPr>
        <p:spPr>
          <a:xfrm>
            <a:off x="6033151" y="1076053"/>
            <a:ext cx="267428" cy="23210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5fd520c000_0_52"/>
          <p:cNvSpPr/>
          <p:nvPr/>
        </p:nvSpPr>
        <p:spPr>
          <a:xfrm>
            <a:off x="5716351" y="1350524"/>
            <a:ext cx="267428" cy="23210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5fd520c000_0_52"/>
          <p:cNvSpPr/>
          <p:nvPr/>
        </p:nvSpPr>
        <p:spPr>
          <a:xfrm>
            <a:off x="6033151" y="1521276"/>
            <a:ext cx="267428" cy="23210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5fd520c000_0_52"/>
          <p:cNvSpPr/>
          <p:nvPr/>
        </p:nvSpPr>
        <p:spPr>
          <a:xfrm>
            <a:off x="5723741" y="1827869"/>
            <a:ext cx="267428" cy="23210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25fd520c000_0_52"/>
          <p:cNvSpPr/>
          <p:nvPr/>
        </p:nvSpPr>
        <p:spPr>
          <a:xfrm>
            <a:off x="6033151" y="2087545"/>
            <a:ext cx="267428" cy="23210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5fd520c000_0_52"/>
          <p:cNvSpPr/>
          <p:nvPr/>
        </p:nvSpPr>
        <p:spPr>
          <a:xfrm>
            <a:off x="5716351" y="2362015"/>
            <a:ext cx="267428" cy="23210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25fd520c000_0_52"/>
          <p:cNvSpPr/>
          <p:nvPr/>
        </p:nvSpPr>
        <p:spPr>
          <a:xfrm>
            <a:off x="6033151" y="2532767"/>
            <a:ext cx="267428" cy="23210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g25fd520c000_0_52"/>
          <p:cNvGrpSpPr/>
          <p:nvPr/>
        </p:nvGrpSpPr>
        <p:grpSpPr>
          <a:xfrm>
            <a:off x="6898135" y="1382755"/>
            <a:ext cx="584154" cy="926977"/>
            <a:chOff x="8296247" y="1404669"/>
            <a:chExt cx="728121" cy="1155436"/>
          </a:xfrm>
        </p:grpSpPr>
        <p:sp>
          <p:nvSpPr>
            <p:cNvPr id="349" name="Google Shape;349;g25fd520c000_0_52"/>
            <p:cNvSpPr/>
            <p:nvPr/>
          </p:nvSpPr>
          <p:spPr>
            <a:xfrm>
              <a:off x="8691068" y="1404669"/>
              <a:ext cx="333300" cy="28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25fd520c000_0_52"/>
            <p:cNvSpPr/>
            <p:nvPr/>
          </p:nvSpPr>
          <p:spPr>
            <a:xfrm>
              <a:off x="8296247" y="1746736"/>
              <a:ext cx="333300" cy="28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25fd520c000_0_52"/>
            <p:cNvSpPr/>
            <p:nvPr/>
          </p:nvSpPr>
          <p:spPr>
            <a:xfrm>
              <a:off x="8691068" y="1959540"/>
              <a:ext cx="333300" cy="28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25fd520c000_0_52"/>
            <p:cNvSpPr/>
            <p:nvPr/>
          </p:nvSpPr>
          <p:spPr>
            <a:xfrm>
              <a:off x="8296247" y="2270905"/>
              <a:ext cx="333300" cy="28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53" name="Google Shape;353;g25fd520c000_0_52"/>
          <p:cNvCxnSpPr/>
          <p:nvPr/>
        </p:nvCxnSpPr>
        <p:spPr>
          <a:xfrm>
            <a:off x="6603029" y="426600"/>
            <a:ext cx="0" cy="280118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4" name="Google Shape;354;g25fd520c000_0_52"/>
          <p:cNvSpPr txBox="1"/>
          <p:nvPr/>
        </p:nvSpPr>
        <p:spPr>
          <a:xfrm>
            <a:off x="5425609" y="3150125"/>
            <a:ext cx="1001734" cy="31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County A</a:t>
            </a:r>
            <a:endParaRPr sz="11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5" name="Google Shape;355;g25fd520c000_0_52"/>
          <p:cNvSpPr txBox="1"/>
          <p:nvPr/>
        </p:nvSpPr>
        <p:spPr>
          <a:xfrm>
            <a:off x="6689351" y="3150125"/>
            <a:ext cx="1001734" cy="31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County B</a:t>
            </a:r>
            <a:endParaRPr sz="11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" name="Google Shape;321;g25fd520c000_0_52">
            <a:extLst>
              <a:ext uri="{FF2B5EF4-FFF2-40B4-BE49-F238E27FC236}">
                <a16:creationId xmlns:a16="http://schemas.microsoft.com/office/drawing/2014/main" id="{FBA9615E-8439-5C90-D910-B376D713A02B}"/>
              </a:ext>
            </a:extLst>
          </p:cNvPr>
          <p:cNvSpPr txBox="1"/>
          <p:nvPr/>
        </p:nvSpPr>
        <p:spPr>
          <a:xfrm>
            <a:off x="7969356" y="618909"/>
            <a:ext cx="1129918" cy="7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b="1" dirty="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 Zone</a:t>
            </a:r>
            <a:endParaRPr lang="en-US"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Counties</a:t>
            </a:r>
          </a:p>
          <a:p>
            <a:pPr>
              <a:buClr>
                <a:srgbClr val="000000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Region</a:t>
            </a:r>
            <a:endParaRPr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" name="Google Shape;344;g25fd520c000_0_52">
            <a:extLst>
              <a:ext uri="{FF2B5EF4-FFF2-40B4-BE49-F238E27FC236}">
                <a16:creationId xmlns:a16="http://schemas.microsoft.com/office/drawing/2014/main" id="{D4896DC1-3B20-27C1-234D-803901965F6A}"/>
              </a:ext>
            </a:extLst>
          </p:cNvPr>
          <p:cNvSpPr/>
          <p:nvPr/>
        </p:nvSpPr>
        <p:spPr>
          <a:xfrm>
            <a:off x="7222280" y="2266535"/>
            <a:ext cx="267428" cy="23210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325;g25fd520c000_0_52">
            <a:extLst>
              <a:ext uri="{FF2B5EF4-FFF2-40B4-BE49-F238E27FC236}">
                <a16:creationId xmlns:a16="http://schemas.microsoft.com/office/drawing/2014/main" id="{63A5B0A3-450C-44F2-7F9B-21A670FEEAAE}"/>
              </a:ext>
            </a:extLst>
          </p:cNvPr>
          <p:cNvSpPr/>
          <p:nvPr/>
        </p:nvSpPr>
        <p:spPr>
          <a:xfrm>
            <a:off x="600329" y="1753383"/>
            <a:ext cx="531126" cy="46030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FDD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325;g25fd520c000_0_52">
            <a:extLst>
              <a:ext uri="{FF2B5EF4-FFF2-40B4-BE49-F238E27FC236}">
                <a16:creationId xmlns:a16="http://schemas.microsoft.com/office/drawing/2014/main" id="{03D51376-26F1-82E7-EDFA-0B2A1406CEA0}"/>
              </a:ext>
            </a:extLst>
          </p:cNvPr>
          <p:cNvSpPr/>
          <p:nvPr/>
        </p:nvSpPr>
        <p:spPr>
          <a:xfrm>
            <a:off x="2474710" y="1592677"/>
            <a:ext cx="531126" cy="46030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FDD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325;g25fd520c000_0_52">
            <a:extLst>
              <a:ext uri="{FF2B5EF4-FFF2-40B4-BE49-F238E27FC236}">
                <a16:creationId xmlns:a16="http://schemas.microsoft.com/office/drawing/2014/main" id="{B2C76A78-F693-1A9C-2024-42415E98D48D}"/>
              </a:ext>
            </a:extLst>
          </p:cNvPr>
          <p:cNvSpPr/>
          <p:nvPr/>
        </p:nvSpPr>
        <p:spPr>
          <a:xfrm>
            <a:off x="1852081" y="2498642"/>
            <a:ext cx="531126" cy="46030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FDD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320;g25fd520c000_0_52">
            <a:extLst>
              <a:ext uri="{FF2B5EF4-FFF2-40B4-BE49-F238E27FC236}">
                <a16:creationId xmlns:a16="http://schemas.microsoft.com/office/drawing/2014/main" id="{5C1DB7FB-900C-06FA-6696-6AA6BD709BBD}"/>
              </a:ext>
            </a:extLst>
          </p:cNvPr>
          <p:cNvSpPr txBox="1"/>
          <p:nvPr/>
        </p:nvSpPr>
        <p:spPr>
          <a:xfrm>
            <a:off x="1276480" y="3362673"/>
            <a:ext cx="1671739" cy="97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171450" indent="-171450">
              <a:lnSpc>
                <a:spcPct val="115000"/>
              </a:lnSpc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</a:t>
            </a:r>
            <a:endParaRPr sz="12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indent="-171450">
              <a:lnSpc>
                <a:spcPct val="115000"/>
              </a:lnSpc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Dining</a:t>
            </a:r>
            <a:endParaRPr sz="12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indent="-171450">
              <a:lnSpc>
                <a:spcPct val="115000"/>
              </a:lnSpc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Retail</a:t>
            </a:r>
            <a:r>
              <a:rPr lang="en-US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</a:p>
          <a:p>
            <a:pPr marL="171450" indent="-171450">
              <a:lnSpc>
                <a:spcPct val="115000"/>
              </a:lnSpc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Attractions</a:t>
            </a:r>
            <a:endParaRPr sz="1600" b="1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2861e117a8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2861e117a8_0_91"/>
          <p:cNvSpPr txBox="1">
            <a:spLocks noGrp="1"/>
          </p:cNvSpPr>
          <p:nvPr>
            <p:ph type="ctrTitle" idx="4294967295"/>
          </p:nvPr>
        </p:nvSpPr>
        <p:spPr>
          <a:xfrm>
            <a:off x="3148886" y="475021"/>
            <a:ext cx="38058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rebuchet MS"/>
              <a:buNone/>
            </a:pPr>
            <a:r>
              <a:rPr lang="en-US" sz="21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TOURISM DEVELOPMENT</a:t>
            </a:r>
            <a:br>
              <a:rPr lang="en-US" sz="21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n-US" sz="2100">
                <a:solidFill>
                  <a:srgbClr val="00B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FINANCING PROGRAM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35" name="Google Shape;135;g12861e117a8_0_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9408" y="475021"/>
            <a:ext cx="703969" cy="69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2861e117a8_0_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5fd520c000_0_90"/>
          <p:cNvSpPr txBox="1"/>
          <p:nvPr/>
        </p:nvSpPr>
        <p:spPr>
          <a:xfrm>
            <a:off x="652806" y="2875688"/>
            <a:ext cx="16407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</a:t>
            </a:r>
            <a:endParaRPr sz="2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1" name="Google Shape;361;g25fd520c000_0_90"/>
          <p:cNvSpPr txBox="1"/>
          <p:nvPr/>
        </p:nvSpPr>
        <p:spPr>
          <a:xfrm>
            <a:off x="2985353" y="740288"/>
            <a:ext cx="11931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</a:t>
            </a:r>
            <a:endParaRPr sz="2900" b="1" i="0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Town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City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County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2" name="Google Shape;362;g25fd520c000_0_90"/>
          <p:cNvSpPr/>
          <p:nvPr/>
        </p:nvSpPr>
        <p:spPr>
          <a:xfrm>
            <a:off x="222286" y="356226"/>
            <a:ext cx="2390100" cy="2070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g25fd520c000_0_90"/>
          <p:cNvCxnSpPr/>
          <p:nvPr/>
        </p:nvCxnSpPr>
        <p:spPr>
          <a:xfrm flipH="1">
            <a:off x="778744" y="1589006"/>
            <a:ext cx="483300" cy="83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" name="Google Shape;364;g25fd520c000_0_90"/>
          <p:cNvSpPr txBox="1"/>
          <p:nvPr/>
        </p:nvSpPr>
        <p:spPr>
          <a:xfrm>
            <a:off x="3069919" y="2007600"/>
            <a:ext cx="48840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Richmond        </a:t>
            </a:r>
            <a:r>
              <a:rPr lang="en-US" sz="1800" b="0" i="1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City   </a:t>
            </a:r>
            <a:r>
              <a:rPr lang="en-US" sz="1800" b="0" i="1" u="none" strike="noStrike" cap="none">
                <a:solidFill>
                  <a:srgbClr val="DC585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800" b="0" i="1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1" u="none" strike="noStrike" cap="none">
                <a:solidFill>
                  <a:srgbClr val="DC585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managing non-profit</a:t>
            </a:r>
            <a:endParaRPr sz="1800" b="0" i="1" u="none" strike="noStrike" cap="none">
              <a:solidFill>
                <a:srgbClr val="DC585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Ashland           </a:t>
            </a:r>
            <a:r>
              <a:rPr lang="en-US" sz="1800" b="0" i="1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Town</a:t>
            </a:r>
            <a:endParaRPr sz="1800" b="0" i="0" u="none" strike="noStrike" cap="none">
              <a:solidFill>
                <a:srgbClr val="1414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Chesterfield     </a:t>
            </a:r>
            <a:r>
              <a:rPr lang="en-US" sz="1800" b="0" i="1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Counties</a:t>
            </a:r>
            <a:endParaRPr sz="1800" b="0" i="0" u="none" strike="noStrike" cap="none">
              <a:solidFill>
                <a:srgbClr val="1414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Hanover</a:t>
            </a:r>
            <a:endParaRPr sz="1800" b="0" i="0" u="none" strike="noStrike" cap="none">
              <a:solidFill>
                <a:srgbClr val="1414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Henrico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g25fd520c000_0_90"/>
          <p:cNvCxnSpPr>
            <a:endCxn id="362" idx="1"/>
          </p:cNvCxnSpPr>
          <p:nvPr/>
        </p:nvCxnSpPr>
        <p:spPr>
          <a:xfrm>
            <a:off x="1574386" y="1584126"/>
            <a:ext cx="520500" cy="84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66" name="Google Shape;366;g25fd520c000_0_90"/>
          <p:cNvGrpSpPr/>
          <p:nvPr/>
        </p:nvGrpSpPr>
        <p:grpSpPr>
          <a:xfrm>
            <a:off x="1179443" y="1912691"/>
            <a:ext cx="520447" cy="314141"/>
            <a:chOff x="1487125" y="2555725"/>
            <a:chExt cx="811550" cy="489850"/>
          </a:xfrm>
        </p:grpSpPr>
        <p:sp>
          <p:nvSpPr>
            <p:cNvPr id="367" name="Google Shape;367;g25fd520c000_0_90"/>
            <p:cNvSpPr/>
            <p:nvPr/>
          </p:nvSpPr>
          <p:spPr>
            <a:xfrm>
              <a:off x="148712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g25fd520c000_0_90"/>
            <p:cNvSpPr/>
            <p:nvPr/>
          </p:nvSpPr>
          <p:spPr>
            <a:xfrm>
              <a:off x="1755075" y="255572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25fd520c000_0_90"/>
            <p:cNvSpPr/>
            <p:nvPr/>
          </p:nvSpPr>
          <p:spPr>
            <a:xfrm>
              <a:off x="202687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g25fd520c000_0_90"/>
          <p:cNvSpPr/>
          <p:nvPr/>
        </p:nvSpPr>
        <p:spPr>
          <a:xfrm>
            <a:off x="1115344" y="999038"/>
            <a:ext cx="648600" cy="6486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g25fd520c000_0_90"/>
          <p:cNvGrpSpPr/>
          <p:nvPr/>
        </p:nvGrpSpPr>
        <p:grpSpPr>
          <a:xfrm>
            <a:off x="1233141" y="1119963"/>
            <a:ext cx="368336" cy="348209"/>
            <a:chOff x="1621900" y="1449250"/>
            <a:chExt cx="597075" cy="564450"/>
          </a:xfrm>
        </p:grpSpPr>
        <p:sp>
          <p:nvSpPr>
            <p:cNvPr id="372" name="Google Shape;372;g25fd520c000_0_90"/>
            <p:cNvSpPr/>
            <p:nvPr/>
          </p:nvSpPr>
          <p:spPr>
            <a:xfrm>
              <a:off x="1783525" y="1449250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25fd520c000_0_90"/>
            <p:cNvSpPr/>
            <p:nvPr/>
          </p:nvSpPr>
          <p:spPr>
            <a:xfrm>
              <a:off x="1621900" y="1778200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25fd520c000_0_90"/>
            <p:cNvSpPr/>
            <p:nvPr/>
          </p:nvSpPr>
          <p:spPr>
            <a:xfrm>
              <a:off x="1947175" y="17748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" name="Google Shape;375;g25fd520c000_0_90"/>
          <p:cNvGrpSpPr/>
          <p:nvPr/>
        </p:nvGrpSpPr>
        <p:grpSpPr>
          <a:xfrm rot="-5400000">
            <a:off x="1776266" y="1437777"/>
            <a:ext cx="538139" cy="324820"/>
            <a:chOff x="1487125" y="2555725"/>
            <a:chExt cx="811550" cy="489850"/>
          </a:xfrm>
        </p:grpSpPr>
        <p:sp>
          <p:nvSpPr>
            <p:cNvPr id="376" name="Google Shape;376;g25fd520c000_0_90"/>
            <p:cNvSpPr/>
            <p:nvPr/>
          </p:nvSpPr>
          <p:spPr>
            <a:xfrm>
              <a:off x="148712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25fd520c000_0_90"/>
            <p:cNvSpPr/>
            <p:nvPr/>
          </p:nvSpPr>
          <p:spPr>
            <a:xfrm>
              <a:off x="1755075" y="255572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25fd520c000_0_90"/>
            <p:cNvSpPr/>
            <p:nvPr/>
          </p:nvSpPr>
          <p:spPr>
            <a:xfrm>
              <a:off x="202687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79" name="Google Shape;379;g25fd520c000_0_90"/>
          <p:cNvCxnSpPr>
            <a:endCxn id="370" idx="7"/>
          </p:cNvCxnSpPr>
          <p:nvPr/>
        </p:nvCxnSpPr>
        <p:spPr>
          <a:xfrm flipH="1">
            <a:off x="1668959" y="1056823"/>
            <a:ext cx="778800" cy="3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0" name="Google Shape;380;g25fd520c000_0_90"/>
          <p:cNvCxnSpPr>
            <a:endCxn id="370" idx="0"/>
          </p:cNvCxnSpPr>
          <p:nvPr/>
        </p:nvCxnSpPr>
        <p:spPr>
          <a:xfrm flipH="1">
            <a:off x="1439644" y="339038"/>
            <a:ext cx="368400" cy="66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81" name="Google Shape;381;g25fd520c000_0_90"/>
          <p:cNvGrpSpPr/>
          <p:nvPr/>
        </p:nvGrpSpPr>
        <p:grpSpPr>
          <a:xfrm rot="10800000">
            <a:off x="1667678" y="697927"/>
            <a:ext cx="520366" cy="314092"/>
            <a:chOff x="1487125" y="2555725"/>
            <a:chExt cx="811550" cy="489850"/>
          </a:xfrm>
        </p:grpSpPr>
        <p:sp>
          <p:nvSpPr>
            <p:cNvPr id="382" name="Google Shape;382;g25fd520c000_0_90"/>
            <p:cNvSpPr/>
            <p:nvPr/>
          </p:nvSpPr>
          <p:spPr>
            <a:xfrm>
              <a:off x="148712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25fd520c000_0_90"/>
            <p:cNvSpPr/>
            <p:nvPr/>
          </p:nvSpPr>
          <p:spPr>
            <a:xfrm>
              <a:off x="1755075" y="255572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25fd520c000_0_90"/>
            <p:cNvSpPr/>
            <p:nvPr/>
          </p:nvSpPr>
          <p:spPr>
            <a:xfrm>
              <a:off x="202687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85" name="Google Shape;385;g25fd520c000_0_90"/>
          <p:cNvCxnSpPr>
            <a:stCxn id="370" idx="1"/>
          </p:cNvCxnSpPr>
          <p:nvPr/>
        </p:nvCxnSpPr>
        <p:spPr>
          <a:xfrm rot="10800000">
            <a:off x="719829" y="376423"/>
            <a:ext cx="490500" cy="71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86" name="Google Shape;386;g25fd520c000_0_90"/>
          <p:cNvGrpSpPr/>
          <p:nvPr/>
        </p:nvGrpSpPr>
        <p:grpSpPr>
          <a:xfrm rot="-5400000">
            <a:off x="997017" y="519446"/>
            <a:ext cx="520366" cy="314141"/>
            <a:chOff x="1487125" y="2555725"/>
            <a:chExt cx="811550" cy="489850"/>
          </a:xfrm>
        </p:grpSpPr>
        <p:sp>
          <p:nvSpPr>
            <p:cNvPr id="387" name="Google Shape;387;g25fd520c000_0_90"/>
            <p:cNvSpPr/>
            <p:nvPr/>
          </p:nvSpPr>
          <p:spPr>
            <a:xfrm>
              <a:off x="148712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25fd520c000_0_90"/>
            <p:cNvSpPr/>
            <p:nvPr/>
          </p:nvSpPr>
          <p:spPr>
            <a:xfrm>
              <a:off x="1755075" y="255572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25fd520c000_0_90"/>
            <p:cNvSpPr/>
            <p:nvPr/>
          </p:nvSpPr>
          <p:spPr>
            <a:xfrm>
              <a:off x="202687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g25fd520c000_0_90"/>
          <p:cNvSpPr txBox="1"/>
          <p:nvPr/>
        </p:nvSpPr>
        <p:spPr>
          <a:xfrm>
            <a:off x="571650" y="3703148"/>
            <a:ext cx="80220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 dirty="0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Richmond Region recently approved a new Tourism Improvement District (TID). The TID is </a:t>
            </a:r>
            <a:r>
              <a:rPr lang="en-US" sz="1600" b="0" i="1" u="none" strike="noStrike" cap="none" dirty="0">
                <a:solidFill>
                  <a:srgbClr val="CC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expected to generate as much as $8.2 million annually</a:t>
            </a:r>
            <a:r>
              <a:rPr lang="en-US" sz="1600" b="0" i="1" u="none" strike="noStrike" cap="none" dirty="0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 support the promotion of the region as a leisure, conference and sports tourism destination</a:t>
            </a:r>
            <a:r>
              <a:rPr lang="en-US" sz="1100" b="0" i="1" u="none" strike="noStrike" cap="none" dirty="0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g25fd520c000_0_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44" y="656991"/>
            <a:ext cx="2274363" cy="133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14aba728110_3_130"/>
          <p:cNvPicPr preferRelativeResize="0"/>
          <p:nvPr/>
        </p:nvPicPr>
        <p:blipFill rotWithShape="1">
          <a:blip r:embed="rId3">
            <a:alphaModFix/>
          </a:blip>
          <a:srcRect l="20374" r="25175"/>
          <a:stretch/>
        </p:blipFill>
        <p:spPr>
          <a:xfrm>
            <a:off x="4943476" y="0"/>
            <a:ext cx="42005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14aba728110_3_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7150" y="4966313"/>
            <a:ext cx="1006619" cy="1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14aba728110_3_130" descr="A picture containing grass, mountain, outdoor, natur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34298" r="19761"/>
          <a:stretch/>
        </p:blipFill>
        <p:spPr>
          <a:xfrm>
            <a:off x="4943475" y="0"/>
            <a:ext cx="4200525" cy="513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g14aba728110_3_130"/>
          <p:cNvGrpSpPr/>
          <p:nvPr/>
        </p:nvGrpSpPr>
        <p:grpSpPr>
          <a:xfrm>
            <a:off x="107578" y="1687638"/>
            <a:ext cx="4501073" cy="2887962"/>
            <a:chOff x="143437" y="2250184"/>
            <a:chExt cx="6001430" cy="3850616"/>
          </a:xfrm>
        </p:grpSpPr>
        <p:sp>
          <p:nvSpPr>
            <p:cNvPr id="317" name="Google Shape;317;g14aba728110_3_130"/>
            <p:cNvSpPr txBox="1"/>
            <p:nvPr/>
          </p:nvSpPr>
          <p:spPr>
            <a:xfrm>
              <a:off x="2401380" y="2250184"/>
              <a:ext cx="3581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500" b="0" i="0" u="sng" strike="noStrike" cap="none">
                  <a:solidFill>
                    <a:srgbClr val="EF8600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VATC.org/tourismzones</a:t>
              </a:r>
              <a:endParaRPr sz="1500" b="0" i="0" u="none" strike="noStrike" cap="none">
                <a:solidFill>
                  <a:srgbClr val="EF86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8" name="Google Shape;318;g14aba728110_3_130"/>
            <p:cNvSpPr txBox="1"/>
            <p:nvPr/>
          </p:nvSpPr>
          <p:spPr>
            <a:xfrm>
              <a:off x="143437" y="3104513"/>
              <a:ext cx="577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500" b="0" i="0" u="sng" strike="noStrike" cap="none">
                  <a:solidFill>
                    <a:schemeClr val="hlink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7"/>
                </a:rPr>
                <a:t>DHCD.virginia.gov/opportunity-zones-oz</a:t>
              </a:r>
              <a:endParaRPr sz="1500" b="0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9" name="Google Shape;319;g14aba728110_3_130"/>
            <p:cNvSpPr txBox="1"/>
            <p:nvPr/>
          </p:nvSpPr>
          <p:spPr>
            <a:xfrm>
              <a:off x="2671767" y="5038800"/>
              <a:ext cx="3473100" cy="10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8761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CIVITAS Advisors</a:t>
              </a:r>
              <a:endParaRPr sz="1400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Tiffany Gallagher</a:t>
              </a:r>
              <a:endParaRPr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300" b="0" i="0" u="sng" strike="noStrike" cap="none">
                  <a:solidFill>
                    <a:schemeClr val="hlink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8"/>
                </a:rPr>
                <a:t>tgallagher@civitasadvisors.com</a:t>
              </a:r>
              <a:endParaRPr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325" b="0" i="0" u="none" strike="noStrike" cap="non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g14aba728110_3_130"/>
          <p:cNvSpPr/>
          <p:nvPr/>
        </p:nvSpPr>
        <p:spPr>
          <a:xfrm>
            <a:off x="4943475" y="0"/>
            <a:ext cx="42006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g14aba728110_3_1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94350" y="760571"/>
            <a:ext cx="3788781" cy="361473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14aba728110_3_130"/>
          <p:cNvSpPr/>
          <p:nvPr/>
        </p:nvSpPr>
        <p:spPr>
          <a:xfrm>
            <a:off x="5281834" y="945589"/>
            <a:ext cx="2028900" cy="2036100"/>
          </a:xfrm>
          <a:prstGeom prst="ellipse">
            <a:avLst/>
          </a:prstGeom>
          <a:solidFill>
            <a:srgbClr val="FBE4D4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14aba728110_3_130"/>
          <p:cNvSpPr/>
          <p:nvPr/>
        </p:nvSpPr>
        <p:spPr>
          <a:xfrm>
            <a:off x="5974327" y="2144029"/>
            <a:ext cx="2028900" cy="2036100"/>
          </a:xfrm>
          <a:prstGeom prst="ellipse">
            <a:avLst/>
          </a:prstGeom>
          <a:solidFill>
            <a:srgbClr val="E1EFD8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14aba728110_3_130"/>
          <p:cNvSpPr/>
          <p:nvPr/>
        </p:nvSpPr>
        <p:spPr>
          <a:xfrm>
            <a:off x="6666820" y="945022"/>
            <a:ext cx="2028900" cy="2036100"/>
          </a:xfrm>
          <a:prstGeom prst="ellipse">
            <a:avLst/>
          </a:prstGeom>
          <a:solidFill>
            <a:srgbClr val="DDEAF6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g14aba728110_3_130" descr="A picture containing shap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99161" y="2050525"/>
            <a:ext cx="779156" cy="74652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14aba728110_3_130"/>
          <p:cNvSpPr txBox="1"/>
          <p:nvPr/>
        </p:nvSpPr>
        <p:spPr>
          <a:xfrm>
            <a:off x="5494761" y="1566363"/>
            <a:ext cx="94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14aba728110_3_130"/>
          <p:cNvSpPr txBox="1"/>
          <p:nvPr/>
        </p:nvSpPr>
        <p:spPr>
          <a:xfrm>
            <a:off x="7403674" y="1587794"/>
            <a:ext cx="1282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Opportunity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14aba728110_3_130"/>
          <p:cNvSpPr txBox="1"/>
          <p:nvPr/>
        </p:nvSpPr>
        <p:spPr>
          <a:xfrm>
            <a:off x="6280529" y="3146674"/>
            <a:ext cx="1393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14aba728110_3_130" descr="Shap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14aba728110_3_130"/>
          <p:cNvSpPr txBox="1"/>
          <p:nvPr/>
        </p:nvSpPr>
        <p:spPr>
          <a:xfrm>
            <a:off x="0" y="193525"/>
            <a:ext cx="9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g14aba728110_3_130" descr="Logo, company nam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6322" y="81902"/>
            <a:ext cx="1464244" cy="137138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14aba728110_3_130"/>
          <p:cNvSpPr txBox="1"/>
          <p:nvPr/>
        </p:nvSpPr>
        <p:spPr>
          <a:xfrm>
            <a:off x="5117250" y="182725"/>
            <a:ext cx="37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 </a:t>
            </a:r>
            <a:r>
              <a:rPr lang="en-US" sz="1000" b="0" i="1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Zones can overlap, but do not share any program</a:t>
            </a:r>
            <a:endParaRPr sz="1000" b="0" i="1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mandates, legal or funding requirements, or benefits  </a:t>
            </a:r>
            <a:endParaRPr sz="1000" b="0" i="1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3" name="Google Shape;333;g14aba728110_3_130"/>
          <p:cNvSpPr txBox="1"/>
          <p:nvPr/>
        </p:nvSpPr>
        <p:spPr>
          <a:xfrm>
            <a:off x="287600" y="3781300"/>
            <a:ext cx="16077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VRLTA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Eric Terry</a:t>
            </a:r>
            <a:endParaRPr sz="13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3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13"/>
              </a:rPr>
              <a:t>eric@vrlta.org</a:t>
            </a:r>
            <a:endParaRPr sz="13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4" name="Google Shape;334;g14aba728110_3_130"/>
          <p:cNvSpPr txBox="1"/>
          <p:nvPr/>
        </p:nvSpPr>
        <p:spPr>
          <a:xfrm>
            <a:off x="1008200" y="2850300"/>
            <a:ext cx="358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sng" strike="noStrike" cap="none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https://civitasadvisors.com/resources/research/tourism-improvement-district</a:t>
            </a:r>
            <a:endParaRPr sz="1500" b="0" i="0" u="none" strike="noStrike" cap="none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g14aba728110_3_130"/>
          <p:cNvSpPr txBox="1"/>
          <p:nvPr/>
        </p:nvSpPr>
        <p:spPr>
          <a:xfrm>
            <a:off x="8541643" y="4725375"/>
            <a:ext cx="445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15</a:t>
            </a:r>
            <a:endParaRPr sz="9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25" y="4850101"/>
            <a:ext cx="1342157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5"/>
          <p:cNvSpPr txBox="1"/>
          <p:nvPr/>
        </p:nvSpPr>
        <p:spPr>
          <a:xfrm>
            <a:off x="0" y="222682"/>
            <a:ext cx="91440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E0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CONTACT</a:t>
            </a:r>
            <a:endParaRPr sz="36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99" name="Google Shape;399;p15" descr="A person wearing glasses posing for the camera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6109" t="6899" r="6098" b="4466"/>
          <a:stretch/>
        </p:blipFill>
        <p:spPr>
          <a:xfrm>
            <a:off x="3863978" y="1375206"/>
            <a:ext cx="1416043" cy="131863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5"/>
          <p:cNvSpPr/>
          <p:nvPr/>
        </p:nvSpPr>
        <p:spPr>
          <a:xfrm>
            <a:off x="0" y="2861297"/>
            <a:ext cx="9144000" cy="86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  <a:t>Wirt Confroy</a:t>
            </a:r>
            <a:endParaRPr sz="2000" b="0" i="0" u="none" strike="noStrike" cap="none" dirty="0">
              <a:solidFill>
                <a:srgbClr val="FFFFFF"/>
              </a:solidFill>
              <a:latin typeface="Montserrat" panose="00000500000000000000" pitchFamily="50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  <a:t>Director of Business Development</a:t>
            </a:r>
            <a:br>
              <a:rPr lang="en-US" sz="2000" b="0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</a:br>
            <a:r>
              <a:rPr lang="en-US" sz="2000" b="0" i="0" u="sng" strike="noStrike" cap="none" dirty="0">
                <a:solidFill>
                  <a:schemeClr val="lt1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wconfroy@virginia.org</a:t>
            </a:r>
            <a:endParaRPr sz="2000" b="0" i="0" u="none" strike="noStrike" cap="none" dirty="0">
              <a:solidFill>
                <a:schemeClr val="lt1"/>
              </a:solidFill>
              <a:latin typeface="Montserrat" panose="00000500000000000000" pitchFamily="50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  <a:t>(804) 545-5552</a:t>
            </a:r>
            <a:endParaRPr sz="2000" b="0" i="0" u="none" strike="noStrike" cap="none" dirty="0">
              <a:solidFill>
                <a:srgbClr val="000000"/>
              </a:solidFill>
              <a:latin typeface="Montserrat" panose="00000500000000000000" pitchFamily="50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None/>
            </a:pPr>
            <a:endParaRPr sz="1425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15"/>
          <p:cNvSpPr txBox="1"/>
          <p:nvPr/>
        </p:nvSpPr>
        <p:spPr>
          <a:xfrm>
            <a:off x="8541643" y="4725375"/>
            <a:ext cx="445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16</a:t>
            </a:r>
            <a:endParaRPr sz="9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12861e117a8_0_479"/>
          <p:cNvPicPr preferRelativeResize="0"/>
          <p:nvPr/>
        </p:nvPicPr>
        <p:blipFill rotWithShape="1">
          <a:blip r:embed="rId3">
            <a:alphaModFix/>
          </a:blip>
          <a:srcRect l="14237" t="26906" r="37986" b="16136"/>
          <a:stretch/>
        </p:blipFill>
        <p:spPr>
          <a:xfrm>
            <a:off x="3144633" y="657691"/>
            <a:ext cx="5359392" cy="359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2861e117a8_0_479" descr="A picture containing cup, pink, indoor, ca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320" y="224678"/>
            <a:ext cx="1411222" cy="187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2861e117a8_0_479" descr="A picture containing cup, pink, table, sitt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36020"/>
          <a:stretch/>
        </p:blipFill>
        <p:spPr>
          <a:xfrm>
            <a:off x="1071320" y="2251428"/>
            <a:ext cx="1411222" cy="120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2861e117a8_0_479" descr="A picture containing cup, table, sitting, ca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36020"/>
          <a:stretch/>
        </p:blipFill>
        <p:spPr>
          <a:xfrm>
            <a:off x="1071320" y="3679914"/>
            <a:ext cx="1411222" cy="120179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2861e117a8_0_479"/>
          <p:cNvSpPr/>
          <p:nvPr/>
        </p:nvSpPr>
        <p:spPr>
          <a:xfrm>
            <a:off x="3327688" y="1348220"/>
            <a:ext cx="5176500" cy="4521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12861e117a8_0_479"/>
          <p:cNvSpPr/>
          <p:nvPr/>
        </p:nvSpPr>
        <p:spPr>
          <a:xfrm>
            <a:off x="3327688" y="1877113"/>
            <a:ext cx="5176500" cy="4521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2861e117a8_0_479"/>
          <p:cNvSpPr/>
          <p:nvPr/>
        </p:nvSpPr>
        <p:spPr>
          <a:xfrm>
            <a:off x="3327688" y="2447943"/>
            <a:ext cx="5176500" cy="4521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12861e117a8_0_479"/>
          <p:cNvSpPr/>
          <p:nvPr/>
        </p:nvSpPr>
        <p:spPr>
          <a:xfrm>
            <a:off x="3327688" y="3018773"/>
            <a:ext cx="5176500" cy="4521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12861e117a8_0_479"/>
          <p:cNvSpPr/>
          <p:nvPr/>
        </p:nvSpPr>
        <p:spPr>
          <a:xfrm>
            <a:off x="3327688" y="3589602"/>
            <a:ext cx="5176500" cy="662400"/>
          </a:xfrm>
          <a:prstGeom prst="rect">
            <a:avLst/>
          </a:prstGeom>
          <a:noFill/>
          <a:ln w="28575" cap="flat" cmpd="sng">
            <a:solidFill>
              <a:srgbClr val="CC009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g12861e117a8_0_479" descr="A picture containing cup, pink, indoor, ca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3411" y="2673945"/>
            <a:ext cx="1411222" cy="187843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2861e117a8_0_479"/>
          <p:cNvSpPr txBox="1"/>
          <p:nvPr/>
        </p:nvSpPr>
        <p:spPr>
          <a:xfrm>
            <a:off x="120925" y="4186125"/>
            <a:ext cx="1261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X </a:t>
            </a:r>
            <a:r>
              <a:rPr lang="en-US" sz="800" b="0" i="0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900" b="0" i="1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Areas with </a:t>
            </a:r>
            <a:r>
              <a:rPr lang="en-US" sz="900" b="0" i="1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Low</a:t>
            </a:r>
            <a:endParaRPr sz="900" b="0" i="1" u="none" strike="noStrike" cap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Visitor Demand</a:t>
            </a:r>
            <a:endParaRPr sz="900" b="0" i="1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9" name="Google Shape;159;g12861e117a8_0_479"/>
          <p:cNvSpPr txBox="1"/>
          <p:nvPr/>
        </p:nvSpPr>
        <p:spPr>
          <a:xfrm>
            <a:off x="120925" y="2662125"/>
            <a:ext cx="1261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X </a:t>
            </a:r>
            <a:r>
              <a:rPr lang="en-US" sz="800" b="0" i="0" u="none" strike="noStrike" cap="none" dirty="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900" b="0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Areas with </a:t>
            </a:r>
            <a:r>
              <a:rPr lang="en-US" sz="900" b="0" i="1" u="none" strike="noStrike" cap="none" dirty="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Med</a:t>
            </a:r>
            <a:endParaRPr sz="900" b="0" i="1" u="none" strike="noStrike" cap="none" dirty="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 b="0" i="1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Visitor Demand</a:t>
            </a:r>
            <a:endParaRPr sz="900" b="0" i="1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0" name="Google Shape;160;g12861e117a8_0_479"/>
          <p:cNvSpPr txBox="1"/>
          <p:nvPr/>
        </p:nvSpPr>
        <p:spPr>
          <a:xfrm>
            <a:off x="120925" y="1214325"/>
            <a:ext cx="1261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>
                <a:solidFill>
                  <a:srgbClr val="00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✔</a:t>
            </a:r>
            <a:r>
              <a:rPr lang="en-US" sz="1000" b="1" i="0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800" b="0" i="0" u="none" strike="noStrike" cap="non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900" b="0" i="1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Areas with </a:t>
            </a:r>
            <a:r>
              <a:rPr lang="en-US" sz="900" b="0" i="1" u="none" strike="noStrike" cap="none">
                <a:solidFill>
                  <a:srgbClr val="00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High</a:t>
            </a:r>
            <a:endParaRPr sz="900" b="0" i="1" u="none" strike="noStrike" cap="none">
              <a:solidFill>
                <a:srgbClr val="00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Visitor Demand</a:t>
            </a:r>
            <a:endParaRPr sz="900" b="0" i="1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/>
          <p:nvPr/>
        </p:nvSpPr>
        <p:spPr>
          <a:xfrm>
            <a:off x="752151" y="1886819"/>
            <a:ext cx="24288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Not an upfront incentive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3484361" y="1886819"/>
            <a:ext cx="1340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Not a grant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1"/>
          <p:cNvSpPr txBox="1"/>
          <p:nvPr/>
        </p:nvSpPr>
        <p:spPr>
          <a:xfrm>
            <a:off x="5139348" y="1886819"/>
            <a:ext cx="3360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Not part of developer’s business loan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 txBox="1"/>
          <p:nvPr/>
        </p:nvSpPr>
        <p:spPr>
          <a:xfrm>
            <a:off x="341175" y="2882300"/>
            <a:ext cx="86100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⎯ </a:t>
            </a:r>
            <a:r>
              <a:rPr lang="en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Developer secures 100% of the financing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advance  to complete the project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⎯ </a:t>
            </a:r>
            <a:r>
              <a:rPr lang="en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Based 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‒ State and County contributions begin when project is generating revenue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⎯ </a:t>
            </a:r>
            <a:r>
              <a:rPr lang="en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Focused 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‒ Does not include surrounding businesses or industries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⎯ Low </a:t>
            </a:r>
            <a:r>
              <a:rPr lang="en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Liability 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‒ If the project ceases revenue generation for any reason, neither State nor County contribute further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11"/>
          <p:cNvCxnSpPr/>
          <p:nvPr/>
        </p:nvCxnSpPr>
        <p:spPr>
          <a:xfrm>
            <a:off x="834631" y="2333413"/>
            <a:ext cx="75681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11"/>
          <p:cNvSpPr/>
          <p:nvPr/>
        </p:nvSpPr>
        <p:spPr>
          <a:xfrm>
            <a:off x="0" y="205740"/>
            <a:ext cx="1123568" cy="384541"/>
          </a:xfrm>
          <a:custGeom>
            <a:avLst/>
            <a:gdLst/>
            <a:ahLst/>
            <a:cxnLst/>
            <a:rect l="l" t="t" r="r" b="b"/>
            <a:pathLst>
              <a:path w="6420387" h="5696907" extrusionOk="0">
                <a:moveTo>
                  <a:pt x="0" y="0"/>
                </a:moveTo>
                <a:lnTo>
                  <a:pt x="3716919" y="0"/>
                </a:lnTo>
                <a:lnTo>
                  <a:pt x="6420387" y="5696907"/>
                </a:lnTo>
                <a:lnTo>
                  <a:pt x="0" y="5696907"/>
                </a:lnTo>
                <a:close/>
              </a:path>
            </a:pathLst>
          </a:custGeom>
          <a:solidFill>
            <a:srgbClr val="3B9FC1"/>
          </a:solidFill>
          <a:ln>
            <a:noFill/>
          </a:ln>
        </p:spPr>
        <p:txBody>
          <a:bodyPr spcFirstLastPara="1" wrap="square" lIns="324000" tIns="34275" rIns="810000" bIns="2700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 txBox="1"/>
          <p:nvPr/>
        </p:nvSpPr>
        <p:spPr>
          <a:xfrm>
            <a:off x="0" y="205739"/>
            <a:ext cx="56508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800" b="0" i="1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TDFP</a:t>
            </a:r>
            <a:r>
              <a:rPr lang="en" sz="21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     </a:t>
            </a:r>
            <a:r>
              <a:rPr lang="en" sz="18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Definition + Scope</a:t>
            </a:r>
            <a:endParaRPr sz="1800" b="0" i="1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0" name="Google Shape;140;p11"/>
          <p:cNvSpPr txBox="1"/>
          <p:nvPr/>
        </p:nvSpPr>
        <p:spPr>
          <a:xfrm>
            <a:off x="320900" y="837602"/>
            <a:ext cx="8610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⎯ Supports a Developer’s gap financing</a:t>
            </a:r>
            <a:endParaRPr sz="1200" b="1" i="0" u="none" strike="noStrike" cap="none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⎯ Much like a </a:t>
            </a:r>
            <a:r>
              <a:rPr lang="en" sz="1200" b="1" i="1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Tax Rebate</a:t>
            </a:r>
            <a:r>
              <a:rPr lang="en" sz="1200" b="1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" sz="1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 Increment Financing</a:t>
            </a:r>
            <a:r>
              <a:rPr lang="en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‒ contribute </a:t>
            </a:r>
            <a:r>
              <a:rPr lang="en" sz="1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sales tax revenues towards Developer’s project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11"/>
          <p:cNvCxnSpPr/>
          <p:nvPr/>
        </p:nvCxnSpPr>
        <p:spPr>
          <a:xfrm>
            <a:off x="834631" y="1723813"/>
            <a:ext cx="75801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33;p11">
            <a:extLst>
              <a:ext uri="{FF2B5EF4-FFF2-40B4-BE49-F238E27FC236}">
                <a16:creationId xmlns:a16="http://schemas.microsoft.com/office/drawing/2014/main" id="{87E114D7-E965-13E3-5E3A-E77343595916}"/>
              </a:ext>
            </a:extLst>
          </p:cNvPr>
          <p:cNvSpPr txBox="1"/>
          <p:nvPr/>
        </p:nvSpPr>
        <p:spPr>
          <a:xfrm>
            <a:off x="751408" y="2507677"/>
            <a:ext cx="3928698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Not for renovations to operating businesses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35;p11">
            <a:extLst>
              <a:ext uri="{FF2B5EF4-FFF2-40B4-BE49-F238E27FC236}">
                <a16:creationId xmlns:a16="http://schemas.microsoft.com/office/drawing/2014/main" id="{C64DE338-033A-5246-1EE2-AACD48F96923}"/>
              </a:ext>
            </a:extLst>
          </p:cNvPr>
          <p:cNvSpPr txBox="1"/>
          <p:nvPr/>
        </p:nvSpPr>
        <p:spPr>
          <a:xfrm>
            <a:off x="5138605" y="2507677"/>
            <a:ext cx="3865758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Not for projects already under contruction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12861e117a8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77124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12861e117a8_0_100" descr="Tabl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069210"/>
            <a:ext cx="8214360" cy="294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3;g12861e117a8_0_100">
            <a:extLst>
              <a:ext uri="{FF2B5EF4-FFF2-40B4-BE49-F238E27FC236}">
                <a16:creationId xmlns:a16="http://schemas.microsoft.com/office/drawing/2014/main" id="{D26348DC-034C-2E52-30E6-3412F7884AE7}"/>
              </a:ext>
            </a:extLst>
          </p:cNvPr>
          <p:cNvSpPr txBox="1"/>
          <p:nvPr/>
        </p:nvSpPr>
        <p:spPr>
          <a:xfrm>
            <a:off x="185315" y="161710"/>
            <a:ext cx="1536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Example of</a:t>
            </a:r>
            <a:endParaRPr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Quarterly</a:t>
            </a:r>
            <a:endParaRPr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Payments</a:t>
            </a:r>
            <a:endParaRPr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fb0412a043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25" y="534797"/>
            <a:ext cx="9044831" cy="406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fb0412a043_0_45"/>
          <p:cNvSpPr txBox="1"/>
          <p:nvPr/>
        </p:nvSpPr>
        <p:spPr>
          <a:xfrm>
            <a:off x="293110" y="315506"/>
            <a:ext cx="50295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FF6600"/>
                </a:solidFill>
                <a:latin typeface="Trebuchet MS"/>
                <a:ea typeface="Trebuchet MS"/>
                <a:cs typeface="Trebuchet MS"/>
                <a:sym typeface="Trebuchet MS"/>
              </a:rPr>
              <a:t>Tourism Zones in Virginia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fb0412a043_0_45"/>
          <p:cNvSpPr txBox="1"/>
          <p:nvPr/>
        </p:nvSpPr>
        <p:spPr>
          <a:xfrm>
            <a:off x="2325103" y="4563769"/>
            <a:ext cx="4493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VATC.org/</a:t>
            </a:r>
            <a:r>
              <a:rPr lang="en-US" sz="2400" b="0" i="0" u="none" strike="noStrike" cap="none">
                <a:solidFill>
                  <a:srgbClr val="FF6600"/>
                </a:solidFill>
                <a:latin typeface="Trebuchet MS"/>
                <a:ea typeface="Trebuchet MS"/>
                <a:cs typeface="Trebuchet MS"/>
                <a:sym typeface="Trebuchet MS"/>
              </a:rPr>
              <a:t>tourismzones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b0412a043_0_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fb0412a043_0_52"/>
          <p:cNvPicPr preferRelativeResize="0"/>
          <p:nvPr/>
        </p:nvPicPr>
        <p:blipFill rotWithShape="1">
          <a:blip r:embed="rId3">
            <a:alphaModFix/>
          </a:blip>
          <a:srcRect l="14651" t="9973" r="15710" b="4270"/>
          <a:stretch/>
        </p:blipFill>
        <p:spPr>
          <a:xfrm>
            <a:off x="773546" y="132985"/>
            <a:ext cx="7041250" cy="487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/>
          <p:nvPr/>
        </p:nvSpPr>
        <p:spPr>
          <a:xfrm>
            <a:off x="0" y="205740"/>
            <a:ext cx="1123568" cy="384541"/>
          </a:xfrm>
          <a:custGeom>
            <a:avLst/>
            <a:gdLst/>
            <a:ahLst/>
            <a:cxnLst/>
            <a:rect l="l" t="t" r="r" b="b"/>
            <a:pathLst>
              <a:path w="6420387" h="5696907" extrusionOk="0">
                <a:moveTo>
                  <a:pt x="0" y="0"/>
                </a:moveTo>
                <a:lnTo>
                  <a:pt x="3716919" y="0"/>
                </a:lnTo>
                <a:lnTo>
                  <a:pt x="6420387" y="5696907"/>
                </a:lnTo>
                <a:lnTo>
                  <a:pt x="0" y="5696907"/>
                </a:lnTo>
                <a:close/>
              </a:path>
            </a:pathLst>
          </a:custGeom>
          <a:solidFill>
            <a:srgbClr val="3B9FC1"/>
          </a:solidFill>
          <a:ln>
            <a:noFill/>
          </a:ln>
        </p:spPr>
        <p:txBody>
          <a:bodyPr spcFirstLastPara="1" wrap="square" lIns="324000" tIns="34275" rIns="810000" bIns="2700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0"/>
          <p:cNvSpPr txBox="1"/>
          <p:nvPr/>
        </p:nvSpPr>
        <p:spPr>
          <a:xfrm>
            <a:off x="0" y="205739"/>
            <a:ext cx="87297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1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TDFP</a:t>
            </a:r>
            <a:r>
              <a:rPr lang="en" sz="21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     </a:t>
            </a:r>
            <a:r>
              <a:rPr lang="en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Certified Projects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0"/>
          <p:cNvPicPr preferRelativeResize="0"/>
          <p:nvPr/>
        </p:nvPicPr>
        <p:blipFill rotWithShape="1">
          <a:blip r:embed="rId3">
            <a:alphaModFix/>
          </a:blip>
          <a:srcRect t="5970"/>
          <a:stretch/>
        </p:blipFill>
        <p:spPr>
          <a:xfrm>
            <a:off x="273250" y="1057575"/>
            <a:ext cx="8659127" cy="3780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1270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1540</Words>
  <Application>Microsoft Office PowerPoint</Application>
  <PresentationFormat>On-screen Show (16:9)</PresentationFormat>
  <Paragraphs>239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Montserrat Black</vt:lpstr>
      <vt:lpstr>Montserrat</vt:lpstr>
      <vt:lpstr>Montserrat ExtraBold</vt:lpstr>
      <vt:lpstr>Arial</vt:lpstr>
      <vt:lpstr>Calibri</vt:lpstr>
      <vt:lpstr>Courier New</vt:lpstr>
      <vt:lpstr>Libre Franklin Thin</vt:lpstr>
      <vt:lpstr>Asap</vt:lpstr>
      <vt:lpstr>Trebuchet MS</vt:lpstr>
      <vt:lpstr>Libre Franklin</vt:lpstr>
      <vt:lpstr>Simple Light</vt:lpstr>
      <vt:lpstr>1_Office Theme</vt:lpstr>
      <vt:lpstr>PowerPoint Presentation</vt:lpstr>
      <vt:lpstr>TOURISM DEVELOPMENT FINANCING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Confroy, Wirt</dc:creator>
  <cp:lastModifiedBy>Confroy, Wirt</cp:lastModifiedBy>
  <cp:revision>24</cp:revision>
  <dcterms:modified xsi:type="dcterms:W3CDTF">2023-12-06T16:16:45Z</dcterms:modified>
</cp:coreProperties>
</file>