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66" r:id="rId4"/>
    <p:sldId id="285" r:id="rId5"/>
    <p:sldId id="267" r:id="rId6"/>
    <p:sldId id="268" r:id="rId7"/>
    <p:sldId id="269" r:id="rId8"/>
    <p:sldId id="270" r:id="rId9"/>
    <p:sldId id="271" r:id="rId10"/>
    <p:sldId id="286" r:id="rId11"/>
    <p:sldId id="287" r:id="rId12"/>
    <p:sldId id="274" r:id="rId13"/>
    <p:sldId id="275" r:id="rId14"/>
    <p:sldId id="273" r:id="rId15"/>
    <p:sldId id="283" r:id="rId16"/>
  </p:sldIdLst>
  <p:sldSz cx="9144000" cy="5143500" type="screen16x9"/>
  <p:notesSz cx="6858000" cy="9144000"/>
  <p:embeddedFontLst>
    <p:embeddedFont>
      <p:font typeface="Asap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Libre Franklin Thin" pitchFamily="2" charset="0"/>
      <p:regular r:id="rId30"/>
      <p:bold r:id="rId31"/>
      <p:italic r:id="rId32"/>
      <p:boldItalic r:id="rId33"/>
    </p:embeddedFont>
    <p:embeddedFont>
      <p:font typeface="Montserrat" panose="00000500000000000000" pitchFamily="50" charset="0"/>
      <p:regular r:id="rId34"/>
      <p:bold r:id="rId35"/>
      <p:italic r:id="rId36"/>
      <p:boldItalic r:id="rId37"/>
    </p:embeddedFont>
    <p:embeddedFont>
      <p:font typeface="Montserrat Black" panose="00000A00000000000000" pitchFamily="2" charset="0"/>
      <p:bold r:id="rId38"/>
      <p:boldItalic r:id="rId39"/>
    </p:embeddedFont>
    <p:embeddedFont>
      <p:font typeface="Montserrat ExtraBold" panose="00000900000000000000" pitchFamily="2" charset="0"/>
      <p:bold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58">
          <p15:clr>
            <a:srgbClr val="9AA0A6"/>
          </p15:clr>
        </p15:guide>
        <p15:guide id="4" orient="horz" pos="2160">
          <p15:clr>
            <a:srgbClr val="9AA0A6"/>
          </p15:clr>
        </p15:guide>
        <p15:guide id="5" orient="horz" pos="86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5Nm+w3zdiIWxMk8Sm6JBffOn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AFDDFF"/>
    <a:srgbClr val="71C2FF"/>
    <a:srgbClr val="85CBFF"/>
    <a:srgbClr val="00A7E2"/>
    <a:srgbClr val="11C1FF"/>
    <a:srgbClr val="009BD2"/>
    <a:srgbClr val="00AAE6"/>
    <a:srgbClr val="93E3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256" y="62"/>
      </p:cViewPr>
      <p:guideLst>
        <p:guide orient="horz" pos="1620"/>
        <p:guide pos="2880"/>
        <p:guide orient="horz" pos="958"/>
        <p:guide orient="horz" pos="216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65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67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advisors.com/resources/research/tourism-improvement-distric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tgallagher@civitasadvisors.com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61e117a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861e117a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aba728110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4aba728110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fd520c00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25fd520c00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fd520c00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5fd520c00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aba728110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4aba728110_3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Zones can overlap with Virginia Opportunity Zones and other business zones, and do not share zone requirements and mandates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includes the TIDs (Tourism Improvement Districts)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newest of Virginia's tourism-related zone opportunities, TIDs authorize any a locality to create a local tourism improvement district plan, consisting of fees charged to visitors and used to fund tourism promotion activities and capital improvements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TID funded initiatives follow the a plan, created by </a:t>
            </a:r>
            <a:r>
              <a:rPr lang="en-US" sz="1200" i="1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whose members are benefiting businesses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&gt; </a:t>
            </a:r>
            <a:r>
              <a:rPr lang="en-US" sz="1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CIVITAS Advisor’s TIDs webpage for a deeper dive into TIDs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contact </a:t>
            </a:r>
            <a:r>
              <a:rPr lang="en-US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Tiffany Gallagher </a:t>
            </a:r>
            <a:r>
              <a:rPr lang="en-US" sz="1200" b="1" u="sng">
                <a:solidFill>
                  <a:srgbClr val="0563C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tgallagher@civitasadvisors.com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63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ba728110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ba728110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aba728110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4aba728110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aba728110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4aba728110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aba728110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4aba728110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aba728110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4aba728110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fd520c000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25fd520c00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b0412a043_0_185"/>
          <p:cNvSpPr txBox="1">
            <a:spLocks noGrp="1"/>
          </p:cNvSpPr>
          <p:nvPr>
            <p:ph type="ctrTitle"/>
          </p:nvPr>
        </p:nvSpPr>
        <p:spPr>
          <a:xfrm>
            <a:off x="5725273" y="841772"/>
            <a:ext cx="227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fb0412a043_0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tgallagher@civitasadvisors.com" TargetMode="External"/><Relationship Id="rId13" Type="http://schemas.openxmlformats.org/officeDocument/2006/relationships/hyperlink" Target="https://civitasadvisors.com/resources/research/tourism-improvement-district/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dhcd.virginia.gov/opportunity-zones-oz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atc.org/tourismzones/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15.jpg"/><Relationship Id="rId10" Type="http://schemas.openxmlformats.org/officeDocument/2006/relationships/image" Target="../media/image17.gif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wconfroy@virginia.org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2861e117a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152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g12861e117a8_0_23"/>
          <p:cNvCxnSpPr/>
          <p:nvPr/>
        </p:nvCxnSpPr>
        <p:spPr>
          <a:xfrm rot="10800000">
            <a:off x="3686634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g12861e117a8_0_23"/>
          <p:cNvSpPr txBox="1"/>
          <p:nvPr/>
        </p:nvSpPr>
        <p:spPr>
          <a:xfrm>
            <a:off x="3831771" y="1899106"/>
            <a:ext cx="5062178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4000" b="1" spc="300" dirty="0">
                <a:solidFill>
                  <a:srgbClr val="0070C0"/>
                </a:solidFill>
                <a:latin typeface="Montserrat Black" panose="00000A00000000000000" pitchFamily="2" charset="0"/>
              </a:rPr>
              <a:t>TID</a:t>
            </a:r>
          </a:p>
          <a:p>
            <a:pPr>
              <a:lnSpc>
                <a:spcPts val="2600"/>
              </a:lnSpc>
            </a:pPr>
            <a:r>
              <a:rPr lang="en-US" sz="2000" b="1" i="1" dirty="0">
                <a:solidFill>
                  <a:schemeClr val="bg1"/>
                </a:solidFill>
                <a:latin typeface="Montserrat" panose="00000500000000000000" pitchFamily="50" charset="0"/>
              </a:rPr>
              <a:t>Tourism Improvement Districts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14aba728110_3_89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4aba728110_3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50" y="101600"/>
            <a:ext cx="1008201" cy="95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aba728110_3_89"/>
          <p:cNvSpPr txBox="1"/>
          <p:nvPr/>
        </p:nvSpPr>
        <p:spPr>
          <a:xfrm>
            <a:off x="409250" y="2918900"/>
            <a:ext cx="41424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</a:t>
            </a:r>
            <a:r>
              <a:rPr lang="en-US" sz="1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(hotels) as the lead partners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attractions can contribute if the local business community is unified 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0" name="Google Shape;280;g14aba728110_3_89"/>
          <p:cNvSpPr txBox="1"/>
          <p:nvPr/>
        </p:nvSpPr>
        <p:spPr>
          <a:xfrm>
            <a:off x="1842350" y="1377400"/>
            <a:ext cx="215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0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Businesses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Contribute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Lodging, dining, retail, sports, attractions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g14aba728110_3_89"/>
          <p:cNvSpPr/>
          <p:nvPr/>
        </p:nvSpPr>
        <p:spPr>
          <a:xfrm>
            <a:off x="409250" y="1436800"/>
            <a:ext cx="1369800" cy="118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g14aba728110_3_89"/>
          <p:cNvGrpSpPr/>
          <p:nvPr/>
        </p:nvGrpSpPr>
        <p:grpSpPr>
          <a:xfrm>
            <a:off x="728325" y="1608225"/>
            <a:ext cx="873775" cy="546625"/>
            <a:chOff x="5717700" y="1025325"/>
            <a:chExt cx="873775" cy="546625"/>
          </a:xfrm>
        </p:grpSpPr>
        <p:sp>
          <p:nvSpPr>
            <p:cNvPr id="283" name="Google Shape;283;g14aba728110_3_89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14aba728110_3_89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g14aba728110_3_89"/>
          <p:cNvGrpSpPr/>
          <p:nvPr/>
        </p:nvGrpSpPr>
        <p:grpSpPr>
          <a:xfrm>
            <a:off x="708500" y="1561750"/>
            <a:ext cx="835700" cy="968550"/>
            <a:chOff x="5697875" y="978850"/>
            <a:chExt cx="835700" cy="968550"/>
          </a:xfrm>
        </p:grpSpPr>
        <p:sp>
          <p:nvSpPr>
            <p:cNvPr id="286" name="Google Shape;286;g14aba728110_3_89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4aba728110_3_89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14aba728110_3_89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4aba728110_3_89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g14aba728110_3_89"/>
          <p:cNvGrpSpPr/>
          <p:nvPr/>
        </p:nvGrpSpPr>
        <p:grpSpPr>
          <a:xfrm>
            <a:off x="479900" y="1905250"/>
            <a:ext cx="868025" cy="523500"/>
            <a:chOff x="5469275" y="1322350"/>
            <a:chExt cx="868025" cy="523500"/>
          </a:xfrm>
        </p:grpSpPr>
        <p:sp>
          <p:nvSpPr>
            <p:cNvPr id="291" name="Google Shape;291;g14aba728110_3_89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14aba728110_3_89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4aba728110_3_89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14aba728110_3_89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g14aba728110_3_89"/>
          <p:cNvGrpSpPr/>
          <p:nvPr/>
        </p:nvGrpSpPr>
        <p:grpSpPr>
          <a:xfrm>
            <a:off x="4931025" y="1370200"/>
            <a:ext cx="3588300" cy="1245900"/>
            <a:chOff x="5398625" y="2851900"/>
            <a:chExt cx="3588300" cy="1245900"/>
          </a:xfrm>
        </p:grpSpPr>
        <p:sp>
          <p:nvSpPr>
            <p:cNvPr id="296" name="Google Shape;296;g14aba728110_3_89"/>
            <p:cNvSpPr txBox="1"/>
            <p:nvPr/>
          </p:nvSpPr>
          <p:spPr>
            <a:xfrm>
              <a:off x="6831725" y="2851900"/>
              <a:ext cx="215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 </a:t>
              </a: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Zone</a:t>
              </a:r>
              <a:endParaRPr sz="20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Specific </a:t>
              </a: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Businesses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Contribute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Food, Beverage, Sports, Attractions</a:t>
              </a:r>
              <a:endPara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g14aba728110_3_89"/>
            <p:cNvSpPr/>
            <p:nvPr/>
          </p:nvSpPr>
          <p:spPr>
            <a:xfrm>
              <a:off x="5398625" y="2911300"/>
              <a:ext cx="1369800" cy="1186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88888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14aba728110_3_89"/>
          <p:cNvGrpSpPr/>
          <p:nvPr/>
        </p:nvGrpSpPr>
        <p:grpSpPr>
          <a:xfrm>
            <a:off x="5001675" y="1818250"/>
            <a:ext cx="1110900" cy="714000"/>
            <a:chOff x="5469275" y="3299950"/>
            <a:chExt cx="1110900" cy="714000"/>
          </a:xfrm>
        </p:grpSpPr>
        <p:sp>
          <p:nvSpPr>
            <p:cNvPr id="299" name="Google Shape;299;g14aba728110_3_89"/>
            <p:cNvSpPr/>
            <p:nvPr/>
          </p:nvSpPr>
          <p:spPr>
            <a:xfrm>
              <a:off x="54692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14aba728110_3_89"/>
            <p:cNvSpPr/>
            <p:nvPr/>
          </p:nvSpPr>
          <p:spPr>
            <a:xfrm>
              <a:off x="5621675" y="36047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14aba728110_3_89"/>
            <p:cNvSpPr/>
            <p:nvPr/>
          </p:nvSpPr>
          <p:spPr>
            <a:xfrm>
              <a:off x="5621675" y="3299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4aba728110_3_89"/>
            <p:cNvSpPr/>
            <p:nvPr/>
          </p:nvSpPr>
          <p:spPr>
            <a:xfrm>
              <a:off x="57740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14aba728110_3_89"/>
            <p:cNvSpPr/>
            <p:nvPr/>
          </p:nvSpPr>
          <p:spPr>
            <a:xfrm>
              <a:off x="64598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4aba728110_3_89"/>
            <p:cNvSpPr/>
            <p:nvPr/>
          </p:nvSpPr>
          <p:spPr>
            <a:xfrm>
              <a:off x="6307475" y="3909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14aba728110_3_89"/>
            <p:cNvSpPr/>
            <p:nvPr/>
          </p:nvSpPr>
          <p:spPr>
            <a:xfrm>
              <a:off x="6155075" y="3680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14aba728110_3_89"/>
          <p:cNvGrpSpPr/>
          <p:nvPr/>
        </p:nvGrpSpPr>
        <p:grpSpPr>
          <a:xfrm>
            <a:off x="5253825" y="1528522"/>
            <a:ext cx="889650" cy="1003725"/>
            <a:chOff x="5721425" y="3010222"/>
            <a:chExt cx="889650" cy="1003725"/>
          </a:xfrm>
        </p:grpSpPr>
        <p:sp>
          <p:nvSpPr>
            <p:cNvPr id="307" name="Google Shape;307;g14aba728110_3_89"/>
            <p:cNvSpPr/>
            <p:nvPr/>
          </p:nvSpPr>
          <p:spPr>
            <a:xfrm>
              <a:off x="627657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14aba728110_3_89"/>
            <p:cNvSpPr/>
            <p:nvPr/>
          </p:nvSpPr>
          <p:spPr>
            <a:xfrm>
              <a:off x="6428975" y="31626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14aba728110_3_89"/>
            <p:cNvSpPr/>
            <p:nvPr/>
          </p:nvSpPr>
          <p:spPr>
            <a:xfrm>
              <a:off x="572142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14aba728110_3_89"/>
            <p:cNvSpPr/>
            <p:nvPr/>
          </p:nvSpPr>
          <p:spPr>
            <a:xfrm>
              <a:off x="5721425" y="38558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14aba728110_3_89"/>
            <p:cNvSpPr/>
            <p:nvPr/>
          </p:nvSpPr>
          <p:spPr>
            <a:xfrm>
              <a:off x="5812238" y="36977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14aba728110_3_89"/>
            <p:cNvSpPr/>
            <p:nvPr/>
          </p:nvSpPr>
          <p:spPr>
            <a:xfrm>
              <a:off x="5888438" y="38501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3" name="Google Shape;313;g14aba728110_3_89"/>
          <p:cNvCxnSpPr/>
          <p:nvPr/>
        </p:nvCxnSpPr>
        <p:spPr>
          <a:xfrm>
            <a:off x="455142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g14aba728110_3_89"/>
          <p:cNvSpPr txBox="1"/>
          <p:nvPr/>
        </p:nvSpPr>
        <p:spPr>
          <a:xfrm>
            <a:off x="4888825" y="2918900"/>
            <a:ext cx="43545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tourism sectors can collaborate and petition for a TID 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</a:t>
            </a:r>
            <a:r>
              <a:rPr lang="en-US" sz="1100" b="1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r>
              <a:rPr lang="en-US" sz="1100" b="0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distilleries, cideries; or,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restaurants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 certain types of attractions can be created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TID plan (as with the example above)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fd520c000_0_52"/>
          <p:cNvSpPr/>
          <p:nvPr/>
        </p:nvSpPr>
        <p:spPr>
          <a:xfrm>
            <a:off x="4814461" y="372689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5fd520c000_0_52"/>
          <p:cNvSpPr txBox="1"/>
          <p:nvPr/>
        </p:nvSpPr>
        <p:spPr>
          <a:xfrm>
            <a:off x="652806" y="2875688"/>
            <a:ext cx="16407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1" name="Google Shape;321;g25fd520c000_0_52"/>
          <p:cNvSpPr txBox="1"/>
          <p:nvPr/>
        </p:nvSpPr>
        <p:spPr>
          <a:xfrm>
            <a:off x="2985353" y="740288"/>
            <a:ext cx="1193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Town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2" name="Google Shape;322;g25fd520c000_0_52"/>
          <p:cNvSpPr/>
          <p:nvPr/>
        </p:nvSpPr>
        <p:spPr>
          <a:xfrm>
            <a:off x="222286" y="356226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g25fd520c000_0_52"/>
          <p:cNvGrpSpPr/>
          <p:nvPr/>
        </p:nvGrpSpPr>
        <p:grpSpPr>
          <a:xfrm>
            <a:off x="779031" y="655320"/>
            <a:ext cx="1524475" cy="953697"/>
            <a:chOff x="5717700" y="1025325"/>
            <a:chExt cx="873775" cy="546625"/>
          </a:xfrm>
        </p:grpSpPr>
        <p:sp>
          <p:nvSpPr>
            <p:cNvPr id="324" name="Google Shape;324;g25fd520c000_0_52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5fd520c000_0_52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g25fd520c000_0_52"/>
          <p:cNvGrpSpPr/>
          <p:nvPr/>
        </p:nvGrpSpPr>
        <p:grpSpPr>
          <a:xfrm>
            <a:off x="744442" y="574235"/>
            <a:ext cx="1458046" cy="1689829"/>
            <a:chOff x="5697875" y="978850"/>
            <a:chExt cx="835700" cy="968550"/>
          </a:xfrm>
        </p:grpSpPr>
        <p:sp>
          <p:nvSpPr>
            <p:cNvPr id="327" name="Google Shape;327;g25fd520c000_0_52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25fd520c000_0_52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5fd520c000_0_52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25fd520c000_0_52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g25fd520c000_0_52"/>
          <p:cNvGrpSpPr/>
          <p:nvPr/>
        </p:nvGrpSpPr>
        <p:grpSpPr>
          <a:xfrm>
            <a:off x="345603" y="1173540"/>
            <a:ext cx="1514443" cy="913350"/>
            <a:chOff x="5469275" y="1322350"/>
            <a:chExt cx="868025" cy="523500"/>
          </a:xfrm>
        </p:grpSpPr>
        <p:sp>
          <p:nvSpPr>
            <p:cNvPr id="332" name="Google Shape;332;g25fd520c000_0_52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25fd520c000_0_52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25fd520c000_0_52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5fd520c000_0_52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6" name="Google Shape;336;g25fd520c000_0_52"/>
          <p:cNvCxnSpPr/>
          <p:nvPr/>
        </p:nvCxnSpPr>
        <p:spPr>
          <a:xfrm>
            <a:off x="437997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g25fd520c000_0_52"/>
          <p:cNvSpPr txBox="1"/>
          <p:nvPr/>
        </p:nvSpPr>
        <p:spPr>
          <a:xfrm>
            <a:off x="6940556" y="2875688"/>
            <a:ext cx="17745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9900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endParaRPr sz="2100" b="0" i="0" u="none" strike="noStrike" cap="none">
              <a:solidFill>
                <a:srgbClr val="9900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Distilleries</a:t>
            </a:r>
            <a:endParaRPr sz="2100" b="0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EF86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Cideries</a:t>
            </a:r>
            <a:endParaRPr sz="2100" b="1" i="0" u="none" strike="noStrike" cap="none">
              <a:solidFill>
                <a:srgbClr val="EF86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BF9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Brewery</a:t>
            </a:r>
            <a:endParaRPr sz="2100" b="1" i="0" u="none" strike="noStrike" cap="none">
              <a:solidFill>
                <a:srgbClr val="BF9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8" name="Google Shape;338;g25fd520c000_0_52"/>
          <p:cNvSpPr txBox="1"/>
          <p:nvPr/>
        </p:nvSpPr>
        <p:spPr>
          <a:xfrm>
            <a:off x="7671653" y="740288"/>
            <a:ext cx="119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Counties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9" name="Google Shape;339;g25fd520c000_0_52"/>
          <p:cNvGrpSpPr/>
          <p:nvPr/>
        </p:nvGrpSpPr>
        <p:grpSpPr>
          <a:xfrm rot="5400000">
            <a:off x="4762963" y="1164602"/>
            <a:ext cx="1569934" cy="487102"/>
            <a:chOff x="6280098" y="1740779"/>
            <a:chExt cx="2686862" cy="833650"/>
          </a:xfrm>
        </p:grpSpPr>
        <p:sp>
          <p:nvSpPr>
            <p:cNvPr id="340" name="Google Shape;340;g25fd520c000_0_52"/>
            <p:cNvSpPr/>
            <p:nvPr/>
          </p:nvSpPr>
          <p:spPr>
            <a:xfrm rot="-5400000">
              <a:off x="6254898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5fd520c000_0_52"/>
            <p:cNvSpPr/>
            <p:nvPr/>
          </p:nvSpPr>
          <p:spPr>
            <a:xfrm rot="-5400000">
              <a:off x="6531935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5fd520c000_0_52"/>
            <p:cNvSpPr/>
            <p:nvPr/>
          </p:nvSpPr>
          <p:spPr>
            <a:xfrm rot="-5400000">
              <a:off x="6923585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25fd520c000_0_52"/>
            <p:cNvSpPr/>
            <p:nvPr/>
          </p:nvSpPr>
          <p:spPr>
            <a:xfrm rot="-5400000">
              <a:off x="7167235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5fd520c000_0_52"/>
            <p:cNvSpPr/>
            <p:nvPr/>
          </p:nvSpPr>
          <p:spPr>
            <a:xfrm rot="-5400000">
              <a:off x="7698223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5fd520c000_0_52"/>
            <p:cNvSpPr/>
            <p:nvPr/>
          </p:nvSpPr>
          <p:spPr>
            <a:xfrm rot="-5400000">
              <a:off x="7975260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5fd520c000_0_52"/>
            <p:cNvSpPr/>
            <p:nvPr/>
          </p:nvSpPr>
          <p:spPr>
            <a:xfrm rot="-5400000">
              <a:off x="8366910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5fd520c000_0_52"/>
            <p:cNvSpPr/>
            <p:nvPr/>
          </p:nvSpPr>
          <p:spPr>
            <a:xfrm rot="-5400000">
              <a:off x="8610560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g25fd520c000_0_52"/>
          <p:cNvGrpSpPr/>
          <p:nvPr/>
        </p:nvGrpSpPr>
        <p:grpSpPr>
          <a:xfrm>
            <a:off x="6289696" y="1040773"/>
            <a:ext cx="487041" cy="772871"/>
            <a:chOff x="8296247" y="1404669"/>
            <a:chExt cx="728121" cy="1155436"/>
          </a:xfrm>
        </p:grpSpPr>
        <p:sp>
          <p:nvSpPr>
            <p:cNvPr id="349" name="Google Shape;349;g25fd520c000_0_52"/>
            <p:cNvSpPr/>
            <p:nvPr/>
          </p:nvSpPr>
          <p:spPr>
            <a:xfrm>
              <a:off x="8691068" y="1404669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5fd520c000_0_52"/>
            <p:cNvSpPr/>
            <p:nvPr/>
          </p:nvSpPr>
          <p:spPr>
            <a:xfrm>
              <a:off x="8296247" y="1746736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5fd520c000_0_52"/>
            <p:cNvSpPr/>
            <p:nvPr/>
          </p:nvSpPr>
          <p:spPr>
            <a:xfrm>
              <a:off x="8691068" y="1959540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5fd520c000_0_52"/>
            <p:cNvSpPr/>
            <p:nvPr/>
          </p:nvSpPr>
          <p:spPr>
            <a:xfrm>
              <a:off x="8296247" y="2270905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3" name="Google Shape;353;g25fd520c000_0_52"/>
          <p:cNvCxnSpPr/>
          <p:nvPr/>
        </p:nvCxnSpPr>
        <p:spPr>
          <a:xfrm>
            <a:off x="6043650" y="243575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4" name="Google Shape;354;g25fd520c000_0_52"/>
          <p:cNvSpPr txBox="1"/>
          <p:nvPr/>
        </p:nvSpPr>
        <p:spPr>
          <a:xfrm>
            <a:off x="5061972" y="2514325"/>
            <a:ext cx="835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 A</a:t>
            </a:r>
            <a:endParaRPr sz="11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5" name="Google Shape;355;g25fd520c000_0_52"/>
          <p:cNvSpPr txBox="1"/>
          <p:nvPr/>
        </p:nvSpPr>
        <p:spPr>
          <a:xfrm>
            <a:off x="6115622" y="2514325"/>
            <a:ext cx="835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 B</a:t>
            </a:r>
            <a:endParaRPr sz="11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fd520c000_0_90"/>
          <p:cNvSpPr txBox="1"/>
          <p:nvPr/>
        </p:nvSpPr>
        <p:spPr>
          <a:xfrm>
            <a:off x="652806" y="2875688"/>
            <a:ext cx="16407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1" name="Google Shape;361;g25fd520c000_0_90"/>
          <p:cNvSpPr txBox="1"/>
          <p:nvPr/>
        </p:nvSpPr>
        <p:spPr>
          <a:xfrm>
            <a:off x="2985353" y="740288"/>
            <a:ext cx="1193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Town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2" name="Google Shape;362;g25fd520c000_0_90"/>
          <p:cNvSpPr/>
          <p:nvPr/>
        </p:nvSpPr>
        <p:spPr>
          <a:xfrm>
            <a:off x="222286" y="356226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g25fd520c000_0_90"/>
          <p:cNvCxnSpPr/>
          <p:nvPr/>
        </p:nvCxnSpPr>
        <p:spPr>
          <a:xfrm flipH="1">
            <a:off x="778744" y="1589006"/>
            <a:ext cx="483300" cy="83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g25fd520c000_0_90"/>
          <p:cNvSpPr txBox="1"/>
          <p:nvPr/>
        </p:nvSpPr>
        <p:spPr>
          <a:xfrm>
            <a:off x="3069919" y="2007600"/>
            <a:ext cx="4884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Richmond        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City   </a:t>
            </a:r>
            <a:r>
              <a:rPr lang="en-US" sz="1800" b="0" i="1" u="none" strike="noStrike" cap="none">
                <a:solidFill>
                  <a:srgbClr val="DC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>
                <a:solidFill>
                  <a:srgbClr val="DC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managing non-profit</a:t>
            </a:r>
            <a:endParaRPr sz="1800" b="0" i="1" u="none" strike="noStrike" cap="none">
              <a:solidFill>
                <a:srgbClr val="DC585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Ashland           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Town</a:t>
            </a:r>
            <a:endParaRPr sz="1800" b="0" i="0" u="none" strike="noStrike" cap="none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Chesterfield     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Counties</a:t>
            </a:r>
            <a:endParaRPr sz="1800" b="0" i="0" u="none" strike="noStrike" cap="none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Hanover</a:t>
            </a:r>
            <a:endParaRPr sz="1800" b="0" i="0" u="none" strike="noStrike" cap="none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Henrico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g25fd520c000_0_90"/>
          <p:cNvCxnSpPr>
            <a:endCxn id="362" idx="1"/>
          </p:cNvCxnSpPr>
          <p:nvPr/>
        </p:nvCxnSpPr>
        <p:spPr>
          <a:xfrm>
            <a:off x="1574386" y="1584126"/>
            <a:ext cx="520500" cy="84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6" name="Google Shape;366;g25fd520c000_0_90"/>
          <p:cNvGrpSpPr/>
          <p:nvPr/>
        </p:nvGrpSpPr>
        <p:grpSpPr>
          <a:xfrm>
            <a:off x="1179443" y="1912691"/>
            <a:ext cx="520447" cy="314141"/>
            <a:chOff x="1487125" y="2555725"/>
            <a:chExt cx="811550" cy="489850"/>
          </a:xfrm>
        </p:grpSpPr>
        <p:sp>
          <p:nvSpPr>
            <p:cNvPr id="367" name="Google Shape;367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g25fd520c000_0_90"/>
          <p:cNvSpPr/>
          <p:nvPr/>
        </p:nvSpPr>
        <p:spPr>
          <a:xfrm>
            <a:off x="1115344" y="999038"/>
            <a:ext cx="648600" cy="6486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g25fd520c000_0_90"/>
          <p:cNvGrpSpPr/>
          <p:nvPr/>
        </p:nvGrpSpPr>
        <p:grpSpPr>
          <a:xfrm>
            <a:off x="1233141" y="1119963"/>
            <a:ext cx="368336" cy="348209"/>
            <a:chOff x="1621900" y="1449250"/>
            <a:chExt cx="597075" cy="564450"/>
          </a:xfrm>
        </p:grpSpPr>
        <p:sp>
          <p:nvSpPr>
            <p:cNvPr id="372" name="Google Shape;372;g25fd520c000_0_90"/>
            <p:cNvSpPr/>
            <p:nvPr/>
          </p:nvSpPr>
          <p:spPr>
            <a:xfrm>
              <a:off x="1783525" y="1449250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5fd520c000_0_90"/>
            <p:cNvSpPr/>
            <p:nvPr/>
          </p:nvSpPr>
          <p:spPr>
            <a:xfrm>
              <a:off x="1621900" y="1778200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5fd520c000_0_90"/>
            <p:cNvSpPr/>
            <p:nvPr/>
          </p:nvSpPr>
          <p:spPr>
            <a:xfrm>
              <a:off x="1947175" y="17748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g25fd520c000_0_90"/>
          <p:cNvGrpSpPr/>
          <p:nvPr/>
        </p:nvGrpSpPr>
        <p:grpSpPr>
          <a:xfrm rot="-5400000">
            <a:off x="1776266" y="1437777"/>
            <a:ext cx="538139" cy="324820"/>
            <a:chOff x="1487125" y="2555725"/>
            <a:chExt cx="811550" cy="489850"/>
          </a:xfrm>
        </p:grpSpPr>
        <p:sp>
          <p:nvSpPr>
            <p:cNvPr id="376" name="Google Shape;376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9" name="Google Shape;379;g25fd520c000_0_90"/>
          <p:cNvCxnSpPr>
            <a:endCxn id="370" idx="7"/>
          </p:cNvCxnSpPr>
          <p:nvPr/>
        </p:nvCxnSpPr>
        <p:spPr>
          <a:xfrm flipH="1">
            <a:off x="1668959" y="1056823"/>
            <a:ext cx="778800" cy="3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380;g25fd520c000_0_90"/>
          <p:cNvCxnSpPr>
            <a:endCxn id="370" idx="0"/>
          </p:cNvCxnSpPr>
          <p:nvPr/>
        </p:nvCxnSpPr>
        <p:spPr>
          <a:xfrm flipH="1">
            <a:off x="1439644" y="339038"/>
            <a:ext cx="368400" cy="6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1" name="Google Shape;381;g25fd520c000_0_90"/>
          <p:cNvGrpSpPr/>
          <p:nvPr/>
        </p:nvGrpSpPr>
        <p:grpSpPr>
          <a:xfrm rot="10800000">
            <a:off x="1667678" y="697927"/>
            <a:ext cx="520366" cy="314092"/>
            <a:chOff x="1487125" y="2555725"/>
            <a:chExt cx="811550" cy="489850"/>
          </a:xfrm>
        </p:grpSpPr>
        <p:sp>
          <p:nvSpPr>
            <p:cNvPr id="382" name="Google Shape;382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5" name="Google Shape;385;g25fd520c000_0_90"/>
          <p:cNvCxnSpPr>
            <a:stCxn id="370" idx="1"/>
          </p:cNvCxnSpPr>
          <p:nvPr/>
        </p:nvCxnSpPr>
        <p:spPr>
          <a:xfrm rot="10800000">
            <a:off x="719829" y="376423"/>
            <a:ext cx="490500" cy="71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6" name="Google Shape;386;g25fd520c000_0_90"/>
          <p:cNvGrpSpPr/>
          <p:nvPr/>
        </p:nvGrpSpPr>
        <p:grpSpPr>
          <a:xfrm rot="-5400000">
            <a:off x="997017" y="519446"/>
            <a:ext cx="520366" cy="314141"/>
            <a:chOff x="1487125" y="2555725"/>
            <a:chExt cx="811550" cy="489850"/>
          </a:xfrm>
        </p:grpSpPr>
        <p:sp>
          <p:nvSpPr>
            <p:cNvPr id="387" name="Google Shape;387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g25fd520c000_0_90"/>
          <p:cNvSpPr txBox="1"/>
          <p:nvPr/>
        </p:nvSpPr>
        <p:spPr>
          <a:xfrm>
            <a:off x="571650" y="3779719"/>
            <a:ext cx="8022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Richmond Region recently approved a new Tourism Improvement District (TID). The TID is </a:t>
            </a:r>
            <a:r>
              <a:rPr lang="en-US" sz="1600" b="0" i="1" u="none" strike="noStrike" cap="none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expected to generate as much as $8.2 million annually</a:t>
            </a:r>
            <a:r>
              <a:rPr lang="en-US" sz="16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support the promotion of the region as a leisure, conference and sports tourism destination</a:t>
            </a:r>
            <a:r>
              <a:rPr lang="en-US" sz="11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25fd520c000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44" y="656991"/>
            <a:ext cx="2274363" cy="133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4aba728110_3_130"/>
          <p:cNvPicPr preferRelativeResize="0"/>
          <p:nvPr/>
        </p:nvPicPr>
        <p:blipFill rotWithShape="1">
          <a:blip r:embed="rId3">
            <a:alphaModFix/>
          </a:blip>
          <a:srcRect l="20374" r="25175"/>
          <a:stretch/>
        </p:blipFill>
        <p:spPr>
          <a:xfrm>
            <a:off x="4943476" y="0"/>
            <a:ext cx="42005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4aba728110_3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150" y="4966313"/>
            <a:ext cx="1006619" cy="1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4aba728110_3_130" descr="A picture containing grass, mountain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298" r="19761"/>
          <a:stretch/>
        </p:blipFill>
        <p:spPr>
          <a:xfrm>
            <a:off x="4943475" y="0"/>
            <a:ext cx="4200525" cy="513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g14aba728110_3_130"/>
          <p:cNvGrpSpPr/>
          <p:nvPr/>
        </p:nvGrpSpPr>
        <p:grpSpPr>
          <a:xfrm>
            <a:off x="107578" y="1687638"/>
            <a:ext cx="4501073" cy="2887962"/>
            <a:chOff x="143437" y="2250184"/>
            <a:chExt cx="6001430" cy="3850616"/>
          </a:xfrm>
        </p:grpSpPr>
        <p:sp>
          <p:nvSpPr>
            <p:cNvPr id="317" name="Google Shape;317;g14aba728110_3_130"/>
            <p:cNvSpPr txBox="1"/>
            <p:nvPr/>
          </p:nvSpPr>
          <p:spPr>
            <a:xfrm>
              <a:off x="2401380" y="2250184"/>
              <a:ext cx="358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rgbClr val="EF8600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VATC.org/tourismzones</a:t>
              </a:r>
              <a:endParaRPr sz="1500" b="0" i="0" u="none" strike="noStrike" cap="none">
                <a:solidFill>
                  <a:srgbClr val="EF86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g14aba728110_3_130"/>
            <p:cNvSpPr txBox="1"/>
            <p:nvPr/>
          </p:nvSpPr>
          <p:spPr>
            <a:xfrm>
              <a:off x="143437" y="3104513"/>
              <a:ext cx="577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/>
                </a:rPr>
                <a:t>DHCD.virginia.gov/opportunity-zones-oz</a:t>
              </a:r>
              <a:endParaRPr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Google Shape;319;g14aba728110_3_130"/>
            <p:cNvSpPr txBox="1"/>
            <p:nvPr/>
          </p:nvSpPr>
          <p:spPr>
            <a:xfrm>
              <a:off x="2671767" y="5038800"/>
              <a:ext cx="34731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CIVITAS Advisors</a:t>
              </a:r>
              <a:endParaRPr sz="14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Tiffany Gallagher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8"/>
                </a:rPr>
                <a:t>tgallagher@civitasadvisors.com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5" b="0" i="0" u="none" strike="noStrike" cap="non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g14aba728110_3_130"/>
          <p:cNvSpPr/>
          <p:nvPr/>
        </p:nvSpPr>
        <p:spPr>
          <a:xfrm>
            <a:off x="4943475" y="0"/>
            <a:ext cx="42006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14aba728110_3_1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350" y="760571"/>
            <a:ext cx="3788781" cy="361473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4aba728110_3_130"/>
          <p:cNvSpPr/>
          <p:nvPr/>
        </p:nvSpPr>
        <p:spPr>
          <a:xfrm>
            <a:off x="5281834" y="945589"/>
            <a:ext cx="2028900" cy="2036100"/>
          </a:xfrm>
          <a:prstGeom prst="ellipse">
            <a:avLst/>
          </a:prstGeom>
          <a:solidFill>
            <a:srgbClr val="FBE4D4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4aba728110_3_130"/>
          <p:cNvSpPr/>
          <p:nvPr/>
        </p:nvSpPr>
        <p:spPr>
          <a:xfrm>
            <a:off x="5974327" y="2144029"/>
            <a:ext cx="2028900" cy="2036100"/>
          </a:xfrm>
          <a:prstGeom prst="ellipse">
            <a:avLst/>
          </a:prstGeom>
          <a:solidFill>
            <a:srgbClr val="E1EFD8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4aba728110_3_130"/>
          <p:cNvSpPr/>
          <p:nvPr/>
        </p:nvSpPr>
        <p:spPr>
          <a:xfrm>
            <a:off x="6666820" y="945022"/>
            <a:ext cx="2028900" cy="2036100"/>
          </a:xfrm>
          <a:prstGeom prst="ellipse">
            <a:avLst/>
          </a:prstGeom>
          <a:solidFill>
            <a:srgbClr val="DDEAF6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14aba728110_3_130" descr="A picture containing shap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161" y="2050525"/>
            <a:ext cx="779156" cy="7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4aba728110_3_130"/>
          <p:cNvSpPr txBox="1"/>
          <p:nvPr/>
        </p:nvSpPr>
        <p:spPr>
          <a:xfrm>
            <a:off x="5494761" y="1566363"/>
            <a:ext cx="94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4aba728110_3_130"/>
          <p:cNvSpPr txBox="1"/>
          <p:nvPr/>
        </p:nvSpPr>
        <p:spPr>
          <a:xfrm>
            <a:off x="7403674" y="1587794"/>
            <a:ext cx="128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4aba728110_3_130"/>
          <p:cNvSpPr txBox="1"/>
          <p:nvPr/>
        </p:nvSpPr>
        <p:spPr>
          <a:xfrm>
            <a:off x="6280529" y="3146674"/>
            <a:ext cx="1393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4aba728110_3_130" descr="Shap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4aba728110_3_130"/>
          <p:cNvSpPr txBox="1"/>
          <p:nvPr/>
        </p:nvSpPr>
        <p:spPr>
          <a:xfrm>
            <a:off x="0" y="1935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14aba728110_3_130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6322" y="81902"/>
            <a:ext cx="1464244" cy="13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4aba728110_3_130"/>
          <p:cNvSpPr txBox="1"/>
          <p:nvPr/>
        </p:nvSpPr>
        <p:spPr>
          <a:xfrm>
            <a:off x="5117250" y="182725"/>
            <a:ext cx="3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Zones can overlap, but do not share any program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mandates, legal or funding requirements, or benefits  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4" name="Google Shape;334;g14aba728110_3_130"/>
          <p:cNvSpPr txBox="1"/>
          <p:nvPr/>
        </p:nvSpPr>
        <p:spPr>
          <a:xfrm>
            <a:off x="1008200" y="2850300"/>
            <a:ext cx="358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sng" strike="noStrike" cap="none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https://civitasadvisors.com/resources/research/tourism-improvement-district</a:t>
            </a:r>
            <a:endParaRPr sz="1500" b="0" i="0" u="none" strike="noStrike" cap="none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g14aba728110_3_130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15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1"/>
            <a:ext cx="1342157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 txBox="1"/>
          <p:nvPr/>
        </p:nvSpPr>
        <p:spPr>
          <a:xfrm>
            <a:off x="0" y="222682"/>
            <a:ext cx="9144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E0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</a:t>
            </a:r>
            <a:endParaRPr sz="36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99" name="Google Shape;399;p15" descr="A person wearing glasses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09" t="6899" r="6098" b="4466"/>
          <a:stretch/>
        </p:blipFill>
        <p:spPr>
          <a:xfrm>
            <a:off x="3863978" y="1375206"/>
            <a:ext cx="1416043" cy="1318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/>
          <p:nvPr/>
        </p:nvSpPr>
        <p:spPr>
          <a:xfrm>
            <a:off x="0" y="2861297"/>
            <a:ext cx="91440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Wirt Confroy</a:t>
            </a:r>
            <a:endParaRPr sz="2000" b="0" i="0" u="none" strike="noStrike" cap="none" dirty="0">
              <a:solidFill>
                <a:srgbClr val="FFFFFF"/>
              </a:solidFill>
              <a:latin typeface="Montserrat" panose="00000500000000000000" pitchFamily="50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Director of Business Development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</a:br>
            <a:r>
              <a:rPr lang="en-US" sz="2000" b="0" i="0" u="sng" strike="noStrike" cap="none" dirty="0">
                <a:solidFill>
                  <a:schemeClr val="lt1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wconfroy@virginia.org</a:t>
            </a:r>
            <a:endParaRPr sz="2000" b="0" i="0" u="none" strike="noStrike" cap="none" dirty="0">
              <a:solidFill>
                <a:schemeClr val="lt1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(804) 545-5552</a:t>
            </a:r>
            <a:endParaRPr sz="2000" b="0" i="0" u="none" strike="noStrike" cap="none" dirty="0">
              <a:solidFill>
                <a:srgbClr val="000000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endParaRPr sz="1425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16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16612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 business district created to increase revenue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for destination marketing &amp; capital investment</a:t>
            </a:r>
            <a:endParaRPr sz="24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sz="2400" b="1" i="0" u="none" strike="noStrike" cap="none">
              <a:solidFill>
                <a:srgbClr val="DC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1" name="Google Shape;211;g14aba728110_3_10"/>
          <p:cNvSpPr txBox="1"/>
          <p:nvPr/>
        </p:nvSpPr>
        <p:spPr>
          <a:xfrm>
            <a:off x="0" y="322517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Tourism businesses collect new visitor fees to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fund local tourism marketing &amp; development </a:t>
            </a:r>
            <a:endParaRPr sz="24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2" name="Google Shape;212;g14aba728110_3_10"/>
          <p:cNvCxnSpPr/>
          <p:nvPr/>
        </p:nvCxnSpPr>
        <p:spPr>
          <a:xfrm>
            <a:off x="2438402" y="291397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203858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Area hotels create a new visitor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fee/tax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to use for marketing and development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DC585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2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4aba728110_3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00" y="1516175"/>
            <a:ext cx="2222376" cy="208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4aba728110_3_2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4aba728110_3_29"/>
          <p:cNvSpPr txBox="1"/>
          <p:nvPr/>
        </p:nvSpPr>
        <p:spPr>
          <a:xfrm>
            <a:off x="0" y="193525"/>
            <a:ext cx="10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4aba728110_3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100" y="1520900"/>
            <a:ext cx="2241824" cy="23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4aba728110_3_29" descr="Diagra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143" y="1516175"/>
            <a:ext cx="2222376" cy="208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4aba728110_3_3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4aba728110_3_38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4aba728110_3_38"/>
          <p:cNvSpPr txBox="1"/>
          <p:nvPr/>
        </p:nvSpPr>
        <p:spPr>
          <a:xfrm>
            <a:off x="268600" y="1573425"/>
            <a:ext cx="2640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Businesses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Initiates TID interest from local tourism businesses (hotels, restaurants, 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attractions, etc.)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Collaborates with Locality to develop TID boundaries, eligibility, requirements and plan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Petitions Locality to create and  adopt TID plan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1" name="Google Shape;231;g14aba728110_3_38"/>
          <p:cNvCxnSpPr/>
          <p:nvPr/>
        </p:nvCxnSpPr>
        <p:spPr>
          <a:xfrm>
            <a:off x="2909100" y="1931700"/>
            <a:ext cx="5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g14aba728110_3_38"/>
          <p:cNvCxnSpPr/>
          <p:nvPr/>
        </p:nvCxnSpPr>
        <p:spPr>
          <a:xfrm>
            <a:off x="5549595" y="1931789"/>
            <a:ext cx="23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g14aba728110_3_38"/>
          <p:cNvSpPr txBox="1"/>
          <p:nvPr/>
        </p:nvSpPr>
        <p:spPr>
          <a:xfrm>
            <a:off x="3010188" y="1573425"/>
            <a:ext cx="2450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Leading Locality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Municipality containing TID</a:t>
            </a:r>
            <a:endParaRPr sz="1300" b="0" i="0" u="none" strike="noStrike" cap="none">
              <a:solidFill>
                <a:srgbClr val="1480B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Holds public hearings to review and adopt TID plan</a:t>
            </a:r>
            <a:endParaRPr sz="13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Approves petition to create TID program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Collects fees and remits them to the TID Governing Board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g14aba728110_3_38"/>
          <p:cNvSpPr txBox="1"/>
          <p:nvPr/>
        </p:nvSpPr>
        <p:spPr>
          <a:xfrm>
            <a:off x="3003100" y="4237800"/>
            <a:ext cx="2391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localities can form</a:t>
            </a:r>
            <a:endParaRPr sz="1000" b="0" i="1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regional TID 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5" name="Google Shape;235;g14aba728110_3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611" y="101363"/>
            <a:ext cx="1464625" cy="152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4aba728110_3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125" y="101363"/>
            <a:ext cx="1464625" cy="137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14aba728110_3_38"/>
          <p:cNvGrpSpPr/>
          <p:nvPr/>
        </p:nvGrpSpPr>
        <p:grpSpPr>
          <a:xfrm>
            <a:off x="5563700" y="101363"/>
            <a:ext cx="3423300" cy="4381162"/>
            <a:chOff x="5563700" y="101363"/>
            <a:chExt cx="3423300" cy="4381162"/>
          </a:xfrm>
        </p:grpSpPr>
        <p:sp>
          <p:nvSpPr>
            <p:cNvPr id="238" name="Google Shape;238;g14aba728110_3_38"/>
            <p:cNvSpPr txBox="1"/>
            <p:nvPr/>
          </p:nvSpPr>
          <p:spPr>
            <a:xfrm>
              <a:off x="5563700" y="1573425"/>
              <a:ext cx="3423300" cy="29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TID Governing Board</a:t>
              </a:r>
              <a:endParaRPr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1" u="none" strike="noStrike" cap="none">
                  <a:solidFill>
                    <a:srgbClr val="92D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Governing Board over TID Plan</a:t>
              </a:r>
              <a:endParaRPr sz="1300" b="0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16668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Directs the funds received from the participating businesses 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Executes the marketing efforts based on the adopted plan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Oversees any changes to the TID 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Creates more marketing dollars for local tourism efforts and campaigns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pic>
          <p:nvPicPr>
            <p:cNvPr id="239" name="Google Shape;239;g14aba728110_3_38" descr="Diagram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23455" y="101363"/>
              <a:ext cx="1464625" cy="13717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4aba728110_3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50" y="101613"/>
            <a:ext cx="1461350" cy="13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4aba728110_3_2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4aba728110_3_21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4aba728110_3_21"/>
          <p:cNvSpPr txBox="1"/>
          <p:nvPr/>
        </p:nvSpPr>
        <p:spPr>
          <a:xfrm>
            <a:off x="2138349" y="1677910"/>
            <a:ext cx="63252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Grow &amp; Leverage Tourism Funding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Stable and fixed funding sources for marketing efforts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Industry-led and privately managed and approved by stakeholders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funding protected and new funding stays with the industry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 to increase longer stays and more visitor spending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Accountability and transparency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Mitigate the harsh impacts COVID-19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4aba728110_3_6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61" y="94287"/>
            <a:ext cx="1522675" cy="142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4aba728110_3_62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4aba728110_3_62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4aba728110_3_62"/>
          <p:cNvSpPr txBox="1"/>
          <p:nvPr/>
        </p:nvSpPr>
        <p:spPr>
          <a:xfrm>
            <a:off x="2292362" y="1621902"/>
            <a:ext cx="632520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 Usage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Marketing, capital improvements, programming, workforce                   and DEI training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Sales site visits and events, group meeting incentives and bid fees, group commissions and rebates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 expenses to the Administering Nonprofit associated with the TID management and efforts</a:t>
            </a:r>
            <a:endParaRPr sz="14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4aba728110_3_7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4aba728110_3_78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14aba728110_3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469" y="216063"/>
            <a:ext cx="1186750" cy="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4aba728110_3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4aba728110_3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525" y="257500"/>
            <a:ext cx="765550" cy="7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4aba728110_3_78"/>
          <p:cNvSpPr txBox="1"/>
          <p:nvPr/>
        </p:nvSpPr>
        <p:spPr>
          <a:xfrm>
            <a:off x="2733372" y="1255116"/>
            <a:ext cx="24504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Examples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odging 70+ rooms add 2% room/night tax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Eligible = 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advertising costs, agency fees, production, printing, distribution costs, training, travel, printed material, promotional items, information technology, market intelligence, research, &amp; performance audits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g14aba728110_3_78"/>
          <p:cNvSpPr txBox="1"/>
          <p:nvPr/>
        </p:nvSpPr>
        <p:spPr>
          <a:xfrm>
            <a:off x="5552772" y="1255116"/>
            <a:ext cx="2450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Results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.75% on room daily rate</a:t>
            </a:r>
            <a:endParaRPr sz="1400" b="0" i="0" u="none" strike="noStrike" cap="none">
              <a:solidFill>
                <a:srgbClr val="22222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Achieved ROI of 8:1 for funds allocated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$5.6 Million collected in their first year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 Large conventions &amp; events funded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Resulted in $1.6 Billion in economic impact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fd520c000_0_45"/>
          <p:cNvSpPr/>
          <p:nvPr/>
        </p:nvSpPr>
        <p:spPr>
          <a:xfrm>
            <a:off x="-7537" y="-41156"/>
            <a:ext cx="9144000" cy="5184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5fd520c000_0_45"/>
          <p:cNvSpPr txBox="1"/>
          <p:nvPr/>
        </p:nvSpPr>
        <p:spPr>
          <a:xfrm>
            <a:off x="3223012" y="3919106"/>
            <a:ext cx="2702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n-US" sz="16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Create TID</a:t>
            </a:r>
            <a:endParaRPr sz="16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n-US" sz="16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Collect new funding</a:t>
            </a:r>
            <a:endParaRPr sz="16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n-US" sz="16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Market &amp; develop VA</a:t>
            </a:r>
            <a:endParaRPr sz="16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g25fd520c000_0_45"/>
          <p:cNvSpPr txBox="1"/>
          <p:nvPr/>
        </p:nvSpPr>
        <p:spPr>
          <a:xfrm>
            <a:off x="4018069" y="273478"/>
            <a:ext cx="1193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</a:t>
            </a:r>
            <a:endParaRPr sz="12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2" name="Google Shape;272;g25fd520c000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856" y="1019429"/>
            <a:ext cx="8528082" cy="239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1200</Words>
  <Application>Microsoft Office PowerPoint</Application>
  <PresentationFormat>On-screen Show (16:9)</PresentationFormat>
  <Paragraphs>184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Montserrat ExtraBold</vt:lpstr>
      <vt:lpstr>Arial</vt:lpstr>
      <vt:lpstr>Libre Franklin Thin</vt:lpstr>
      <vt:lpstr>Libre Franklin</vt:lpstr>
      <vt:lpstr>Montserrat</vt:lpstr>
      <vt:lpstr>Trebuchet MS</vt:lpstr>
      <vt:lpstr>Montserrat Black</vt:lpstr>
      <vt:lpstr>Asap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Confroy, Wirt</dc:creator>
  <cp:lastModifiedBy>Confroy, Wirt</cp:lastModifiedBy>
  <cp:revision>14</cp:revision>
  <dcterms:modified xsi:type="dcterms:W3CDTF">2023-08-16T15:17:05Z</dcterms:modified>
</cp:coreProperties>
</file>