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3" r:id="rId22"/>
  </p:sldIdLst>
  <p:sldSz cx="9144000" cy="5143500" type="screen16x9"/>
  <p:notesSz cx="6858000" cy="9144000"/>
  <p:embeddedFontLst>
    <p:embeddedFont>
      <p:font typeface="Asap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ibre Franklin" pitchFamily="2" charset="0"/>
      <p:regular r:id="rId32"/>
      <p:bold r:id="rId33"/>
      <p:italic r:id="rId34"/>
      <p:boldItalic r:id="rId35"/>
    </p:embeddedFont>
    <p:embeddedFont>
      <p:font typeface="Libre Franklin Thin" pitchFamily="2" charset="0"/>
      <p:regular r:id="rId36"/>
      <p:bold r:id="rId37"/>
      <p:italic r:id="rId38"/>
      <p:boldItalic r:id="rId39"/>
    </p:embeddedFont>
    <p:embeddedFont>
      <p:font typeface="Montserrat" panose="00000500000000000000" pitchFamily="50" charset="0"/>
      <p:regular r:id="rId40"/>
      <p:bold r:id="rId41"/>
      <p:italic r:id="rId42"/>
      <p:boldItalic r:id="rId43"/>
    </p:embeddedFont>
    <p:embeddedFont>
      <p:font typeface="Montserrat Black" panose="00000A00000000000000" pitchFamily="2" charset="0"/>
      <p:bold r:id="rId44"/>
      <p:boldItalic r:id="rId45"/>
    </p:embeddedFont>
    <p:embeddedFont>
      <p:font typeface="Montserrat ExtraBold" panose="00000900000000000000" pitchFamily="2" charset="0"/>
      <p:bold r:id="rId46"/>
      <p:boldItalic r:id="rId47"/>
    </p:embeddedFont>
    <p:embeddedFont>
      <p:font typeface="Trebuchet MS" panose="020B0603020202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58">
          <p15:clr>
            <a:srgbClr val="9AA0A6"/>
          </p15:clr>
        </p15:guide>
        <p15:guide id="4" orient="horz" pos="2160">
          <p15:clr>
            <a:srgbClr val="9AA0A6"/>
          </p15:clr>
        </p15:guide>
        <p15:guide id="5" orient="horz" pos="864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5Nm+w3zdiIWxMk8Sm6JBffOnD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DFF"/>
    <a:srgbClr val="71C2FF"/>
    <a:srgbClr val="85CBFF"/>
    <a:srgbClr val="00A7E2"/>
    <a:srgbClr val="008BBC"/>
    <a:srgbClr val="11C1FF"/>
    <a:srgbClr val="009BD2"/>
    <a:srgbClr val="00AAE6"/>
    <a:srgbClr val="93E3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256" y="62"/>
      </p:cViewPr>
      <p:guideLst>
        <p:guide orient="horz" pos="1620"/>
        <p:guide pos="2880"/>
        <p:guide orient="horz" pos="958"/>
        <p:guide orient="horz" pos="2160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65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advisors.com/resources/research/tourism-improvement-district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tgallagher@civitasadvisors.co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861e117a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2861e117a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861e117a8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2861e117a8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aba728110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4aba728110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aba728110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4aba728110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63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aba728110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4aba728110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aba728110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4aba728110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aba728110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4aba728110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aba728110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14aba728110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aba728110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4aba728110_3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4aba728110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14aba728110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4aba728110_3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4aba728110_3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Zones can overlap with Virginia Opportunity Zones and other business zones, and do not share zone requirements and mandates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includes the TIDs (Tourism Improvement Districts)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newest of Virginia's tourism-related zone opportunities, TIDs authorize any a locality to create a local tourism improvement district plan, consisting of fees charged to visitors and used to fund tourism promotion activities and capital improvements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 TID funded initiatives follow the a plan, created by </a:t>
            </a:r>
            <a:r>
              <a:rPr lang="en-US" sz="1200" i="1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Governing Board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whose members are benefiting businesses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Visit &gt; </a:t>
            </a:r>
            <a:r>
              <a:rPr lang="en-US" sz="12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CIVITAS Advisor’s TIDs webpage for a deeper dive into TIDs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contact </a:t>
            </a:r>
            <a:r>
              <a:rPr lang="en-US" sz="1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Tiffany Gallagher </a:t>
            </a:r>
            <a:r>
              <a:rPr lang="en-US" sz="1200" b="1" u="sng">
                <a:solidFill>
                  <a:srgbClr val="0563C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tgallagher@civitasadvisors.com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861e117a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2861e117a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861e117a8_0_4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12861e117a8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861e117a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2861e117a8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Fredericksburg is a great example of a community who has fully taken advantage of tourism zones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They have 3 zones, all targeting different types of development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4" name="Google Shape;164;g12861e117a8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861e117a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2861e117a8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Fredericksburg is a great example of a community who has fully taken advantage of tourism zones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They have 3 zones, all targeting different types of development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7" name="Google Shape;157;g12861e117a8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0412a04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fb0412a043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I’m going to change gears here for a minute and talk zoning with you guys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 want to talk about tourism zones, which area great tool for furthering tourism development in your community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fb0412a043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b0412a04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fb0412a043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Fredericksburg is a great example of a community who has fully taken advantage of tourism zones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They have 3 zones, all targeting different types of development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8" name="Google Shape;178;gfb0412a043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b0412a043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fb0412a04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b0412a043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fb0412a0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fb0412a043_0_185"/>
          <p:cNvSpPr txBox="1">
            <a:spLocks noGrp="1"/>
          </p:cNvSpPr>
          <p:nvPr>
            <p:ph type="ctrTitle"/>
          </p:nvPr>
        </p:nvSpPr>
        <p:spPr>
          <a:xfrm>
            <a:off x="5725273" y="841772"/>
            <a:ext cx="227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fb0412a043_0_1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tgallagher@civitasadvisors.com" TargetMode="External"/><Relationship Id="rId13" Type="http://schemas.openxmlformats.org/officeDocument/2006/relationships/hyperlink" Target="mailto:eric@vrlta.org" TargetMode="External"/><Relationship Id="rId3" Type="http://schemas.openxmlformats.org/officeDocument/2006/relationships/image" Target="../media/image24.jpg"/><Relationship Id="rId7" Type="http://schemas.openxmlformats.org/officeDocument/2006/relationships/hyperlink" Target="https://dhcd.virginia.gov/opportunity-zones-oz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atc.org/tourismzones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26.jpg"/><Relationship Id="rId10" Type="http://schemas.openxmlformats.org/officeDocument/2006/relationships/image" Target="../media/image28.gif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hyperlink" Target="https://civitasadvisors.com/resources/research/tourism-improvement-distric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wconfroy@virginia.org" TargetMode="Externa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2861e117a8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152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g12861e117a8_0_23"/>
          <p:cNvCxnSpPr/>
          <p:nvPr/>
        </p:nvCxnSpPr>
        <p:spPr>
          <a:xfrm rot="10800000">
            <a:off x="3686634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g12861e117a8_0_23"/>
          <p:cNvSpPr txBox="1"/>
          <p:nvPr/>
        </p:nvSpPr>
        <p:spPr>
          <a:xfrm>
            <a:off x="3831771" y="1850726"/>
            <a:ext cx="5062178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2600"/>
              </a:lnSpc>
            </a:pPr>
            <a:r>
              <a:rPr lang="en-US" sz="1900" b="1" dirty="0">
                <a:solidFill>
                  <a:srgbClr val="AFDDFF"/>
                </a:solidFill>
                <a:latin typeface="Montserrat Black" panose="00000A00000000000000" pitchFamily="2" charset="0"/>
              </a:rPr>
              <a:t>TDFP</a:t>
            </a:r>
            <a:r>
              <a:rPr lang="en-US" sz="1100" b="1" dirty="0">
                <a:solidFill>
                  <a:srgbClr val="AFDDFF"/>
                </a:solidFill>
                <a:latin typeface="Montserrat Black" panose="00000A00000000000000" pitchFamily="2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0"/>
              </a:rPr>
              <a:t>│</a:t>
            </a:r>
            <a:r>
              <a:rPr lang="en-US" sz="1900" b="1" i="1" dirty="0">
                <a:solidFill>
                  <a:srgbClr val="AFDDFF"/>
                </a:solidFill>
                <a:latin typeface="Montserrat" panose="00000500000000000000" pitchFamily="50" charset="0"/>
              </a:rPr>
              <a:t>Gap Financing Support</a:t>
            </a:r>
            <a:endParaRPr lang="en-US" sz="1900" b="1" dirty="0">
              <a:solidFill>
                <a:srgbClr val="AFDDFF"/>
              </a:solidFill>
              <a:latin typeface="Montserrat" panose="00000500000000000000" pitchFamily="50" charset="0"/>
            </a:endParaRPr>
          </a:p>
          <a:p>
            <a:pPr>
              <a:lnSpc>
                <a:spcPts val="2600"/>
              </a:lnSpc>
            </a:pPr>
            <a:r>
              <a:rPr lang="en-US" sz="1900" b="1" dirty="0">
                <a:solidFill>
                  <a:srgbClr val="71C2FF"/>
                </a:solidFill>
                <a:latin typeface="Montserrat Black" panose="00000A00000000000000" pitchFamily="2" charset="0"/>
              </a:rPr>
              <a:t>Tourism Zones</a:t>
            </a:r>
          </a:p>
          <a:p>
            <a:pPr>
              <a:lnSpc>
                <a:spcPts val="2600"/>
              </a:lnSpc>
            </a:pPr>
            <a:r>
              <a:rPr lang="en-US" sz="1900" b="1" dirty="0">
                <a:solidFill>
                  <a:srgbClr val="0070C0"/>
                </a:solidFill>
                <a:latin typeface="Montserrat Black" panose="00000A00000000000000" pitchFamily="2" charset="0"/>
              </a:rPr>
              <a:t>TID</a:t>
            </a:r>
            <a:r>
              <a:rPr lang="en-US" sz="1100" b="1" dirty="0">
                <a:solidFill>
                  <a:srgbClr val="0070C0"/>
                </a:solidFill>
                <a:latin typeface="Montserrat Black" panose="00000A00000000000000" pitchFamily="2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0"/>
              </a:rPr>
              <a:t>│</a:t>
            </a:r>
            <a:r>
              <a:rPr lang="en-US" sz="1900" b="1" i="1" dirty="0">
                <a:solidFill>
                  <a:srgbClr val="0070C0"/>
                </a:solidFill>
                <a:latin typeface="Montserrat" panose="00000500000000000000" pitchFamily="50" charset="0"/>
              </a:rPr>
              <a:t>Tourism Improvement Districts</a:t>
            </a:r>
            <a:endParaRPr lang="en-US" sz="1900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12861e117a8_0_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300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g12861e117a8_0_458"/>
          <p:cNvCxnSpPr/>
          <p:nvPr/>
        </p:nvCxnSpPr>
        <p:spPr>
          <a:xfrm rot="10800000">
            <a:off x="4572000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g12861e117a8_0_458"/>
          <p:cNvSpPr txBox="1"/>
          <p:nvPr/>
        </p:nvSpPr>
        <p:spPr>
          <a:xfrm>
            <a:off x="4839150" y="1770025"/>
            <a:ext cx="40548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New Product</a:t>
            </a:r>
            <a:endParaRPr sz="23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 b="0" i="0" u="none" strike="noStrike" cap="none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TDFP</a:t>
            </a:r>
            <a:endParaRPr sz="1800" b="0" i="0" u="none" strike="noStrike" cap="none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 b="0" i="0" u="none" strike="noStrike" cap="none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Zones</a:t>
            </a:r>
            <a:endParaRPr sz="1800" b="0" i="0" u="none" strike="noStrike" cap="none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Improvement Districts (TIDs)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aba728110_3_10"/>
          <p:cNvSpPr txBox="1"/>
          <p:nvPr/>
        </p:nvSpPr>
        <p:spPr>
          <a:xfrm>
            <a:off x="6929" y="166121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A business district created to increase revenue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for destination marketing &amp; capital investment</a:t>
            </a:r>
            <a:endParaRPr sz="24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09" name="Google Shape;209;g14aba728110_3_10"/>
          <p:cNvSpPr txBox="1"/>
          <p:nvPr/>
        </p:nvSpPr>
        <p:spPr>
          <a:xfrm>
            <a:off x="969822" y="254149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 Improvement Districts</a:t>
            </a:r>
            <a:endParaRPr sz="2400" b="1" i="0" u="none" strike="noStrike" cap="none">
              <a:solidFill>
                <a:srgbClr val="DC58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4aba728110_3_10"/>
          <p:cNvSpPr txBox="1"/>
          <p:nvPr/>
        </p:nvSpPr>
        <p:spPr>
          <a:xfrm>
            <a:off x="6929" y="40840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1" name="Google Shape;211;g14aba728110_3_10"/>
          <p:cNvSpPr txBox="1"/>
          <p:nvPr/>
        </p:nvSpPr>
        <p:spPr>
          <a:xfrm>
            <a:off x="0" y="322517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Tourism businesses collect new visitor fees to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fund local tourism marketing &amp; development </a:t>
            </a:r>
            <a:endParaRPr sz="24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12" name="Google Shape;212;g14aba728110_3_10"/>
          <p:cNvCxnSpPr/>
          <p:nvPr/>
        </p:nvCxnSpPr>
        <p:spPr>
          <a:xfrm>
            <a:off x="2438402" y="2913975"/>
            <a:ext cx="42327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g14aba728110_3_10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3"/>
            <a:ext cx="6633022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4aba728110_3_10"/>
          <p:cNvSpPr txBox="1"/>
          <p:nvPr/>
        </p:nvSpPr>
        <p:spPr>
          <a:xfrm>
            <a:off x="527302" y="38825"/>
            <a:ext cx="285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aba728110_3_10"/>
          <p:cNvSpPr txBox="1"/>
          <p:nvPr/>
        </p:nvSpPr>
        <p:spPr>
          <a:xfrm>
            <a:off x="6929" y="2038586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Area hotels create a new visitor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fee/tax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en-US" sz="2400" noProof="0" dirty="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to use for marketing and development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09" name="Google Shape;209;g14aba728110_3_10"/>
          <p:cNvSpPr txBox="1"/>
          <p:nvPr/>
        </p:nvSpPr>
        <p:spPr>
          <a:xfrm>
            <a:off x="969822" y="254149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Tourism Improvement Districts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DC585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4aba728110_3_10"/>
          <p:cNvSpPr txBox="1"/>
          <p:nvPr/>
        </p:nvSpPr>
        <p:spPr>
          <a:xfrm>
            <a:off x="6929" y="40840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13" name="Google Shape;213;g14aba728110_3_10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3"/>
            <a:ext cx="6633022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4aba728110_3_10"/>
          <p:cNvSpPr txBox="1"/>
          <p:nvPr/>
        </p:nvSpPr>
        <p:spPr>
          <a:xfrm>
            <a:off x="527302" y="38825"/>
            <a:ext cx="285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2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14aba728110_3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900" y="1516175"/>
            <a:ext cx="2222376" cy="208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4aba728110_3_29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4aba728110_3_29"/>
          <p:cNvSpPr txBox="1"/>
          <p:nvPr/>
        </p:nvSpPr>
        <p:spPr>
          <a:xfrm>
            <a:off x="0" y="193525"/>
            <a:ext cx="10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14aba728110_3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1100" y="1520900"/>
            <a:ext cx="2241824" cy="233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4aba728110_3_29" descr="Diagra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5143" y="1516175"/>
            <a:ext cx="2222376" cy="208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14aba728110_3_3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4aba728110_3_38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4aba728110_3_38"/>
          <p:cNvSpPr txBox="1"/>
          <p:nvPr/>
        </p:nvSpPr>
        <p:spPr>
          <a:xfrm>
            <a:off x="268600" y="1573425"/>
            <a:ext cx="26406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Businesses 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Initiates TID interest from local tourism businesses (hotels, restaurants,  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attractions, etc.)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Collaborates with Locality to develop TID boundaries, eligibility, requirements and plan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Petitions Locality to create and  adopt TID plan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31" name="Google Shape;231;g14aba728110_3_38"/>
          <p:cNvCxnSpPr/>
          <p:nvPr/>
        </p:nvCxnSpPr>
        <p:spPr>
          <a:xfrm>
            <a:off x="2909100" y="1931700"/>
            <a:ext cx="5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g14aba728110_3_38"/>
          <p:cNvCxnSpPr/>
          <p:nvPr/>
        </p:nvCxnSpPr>
        <p:spPr>
          <a:xfrm>
            <a:off x="5549595" y="1931789"/>
            <a:ext cx="23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g14aba728110_3_38"/>
          <p:cNvSpPr txBox="1"/>
          <p:nvPr/>
        </p:nvSpPr>
        <p:spPr>
          <a:xfrm>
            <a:off x="3010188" y="1573425"/>
            <a:ext cx="2450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Leading Locality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1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Municipality containing TID</a:t>
            </a:r>
            <a:endParaRPr sz="1300" b="0" i="0" u="none" strike="noStrike" cap="none">
              <a:solidFill>
                <a:srgbClr val="1480B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Holds public hearings to review and adopt TID plan</a:t>
            </a:r>
            <a:endParaRPr sz="13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Approves petition to create TID program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Collects fees and remits them to the TID Governing Board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4" name="Google Shape;234;g14aba728110_3_38"/>
          <p:cNvSpPr txBox="1"/>
          <p:nvPr/>
        </p:nvSpPr>
        <p:spPr>
          <a:xfrm>
            <a:off x="3003100" y="4237800"/>
            <a:ext cx="23910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 localities can form</a:t>
            </a:r>
            <a:endParaRPr sz="1000" b="0" i="1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regional TID 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5" name="Google Shape;235;g14aba728110_3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6611" y="101363"/>
            <a:ext cx="1464625" cy="152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4aba728110_3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125" y="101363"/>
            <a:ext cx="1464625" cy="1373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g14aba728110_3_38"/>
          <p:cNvGrpSpPr/>
          <p:nvPr/>
        </p:nvGrpSpPr>
        <p:grpSpPr>
          <a:xfrm>
            <a:off x="5563700" y="101363"/>
            <a:ext cx="3423300" cy="4381162"/>
            <a:chOff x="5563700" y="101363"/>
            <a:chExt cx="3423300" cy="4381162"/>
          </a:xfrm>
        </p:grpSpPr>
        <p:sp>
          <p:nvSpPr>
            <p:cNvPr id="238" name="Google Shape;238;g14aba728110_3_38"/>
            <p:cNvSpPr txBox="1"/>
            <p:nvPr/>
          </p:nvSpPr>
          <p:spPr>
            <a:xfrm>
              <a:off x="5563700" y="1573425"/>
              <a:ext cx="3423300" cy="290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TID Governing Board</a:t>
              </a:r>
              <a:endParaRPr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b="0" i="1" u="none" strike="noStrike" cap="none">
                  <a:solidFill>
                    <a:srgbClr val="92D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Governing Board over TID Plan</a:t>
              </a:r>
              <a:endParaRPr sz="1300" b="0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00" b="0" i="1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16668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Directs the funds received from the participating businesses 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Executes the marketing efforts based on the adopted plan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Oversees any changes to the TID Plan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6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Creates more marketing dollars for local tourism efforts and campaigns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pic>
          <p:nvPicPr>
            <p:cNvPr id="239" name="Google Shape;239;g14aba728110_3_38" descr="Diagram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23455" y="101363"/>
              <a:ext cx="1464625" cy="13717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14aba728110_3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50" y="101613"/>
            <a:ext cx="1461350" cy="13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4aba728110_3_21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4aba728110_3_21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4aba728110_3_21"/>
          <p:cNvSpPr txBox="1"/>
          <p:nvPr/>
        </p:nvSpPr>
        <p:spPr>
          <a:xfrm>
            <a:off x="2138349" y="1677910"/>
            <a:ext cx="63252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Grow &amp; Leverage Tourism Funding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Stable and fixed funding sources for marketing efforts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Industry-led and privately managed and approved by stakeholders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Existing funding protected and new funding stays with the industry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Designed to increase longer stays and more visitor spending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Accountability and transparency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Mitigate the harsh impacts COVID-19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14aba728110_3_6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61" y="94287"/>
            <a:ext cx="1522675" cy="142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4aba728110_3_62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4aba728110_3_62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4aba728110_3_62"/>
          <p:cNvSpPr txBox="1"/>
          <p:nvPr/>
        </p:nvSpPr>
        <p:spPr>
          <a:xfrm>
            <a:off x="2292362" y="1621902"/>
            <a:ext cx="6325200" cy="2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 Usage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Marketing, capital improvements, programming, workforce                   and DEI training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Sales site visits and events, group meeting incentives and bid fees, group commissions and rebates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Pay expenses to the Administering Nonprofit associated with the TID management and efforts</a:t>
            </a:r>
            <a:endParaRPr sz="14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14aba728110_3_7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4aba728110_3_78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14aba728110_3_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7469" y="216063"/>
            <a:ext cx="1186750" cy="8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14aba728110_3_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750" y="101599"/>
            <a:ext cx="1461350" cy="138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4aba728110_3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525" y="257500"/>
            <a:ext cx="765550" cy="7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4aba728110_3_78"/>
          <p:cNvSpPr txBox="1"/>
          <p:nvPr/>
        </p:nvSpPr>
        <p:spPr>
          <a:xfrm>
            <a:off x="2733372" y="1255116"/>
            <a:ext cx="2450400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Examples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odging 70+ rooms add 2% room/night tax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Eligible = 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advertising costs, agency fees, production, printing, distribution costs, training, travel, printed material, promotional items, information technology, market intelligence, research, &amp; performance audits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6" name="Google Shape;266;g14aba728110_3_78"/>
          <p:cNvSpPr txBox="1"/>
          <p:nvPr/>
        </p:nvSpPr>
        <p:spPr>
          <a:xfrm>
            <a:off x="5552772" y="1255116"/>
            <a:ext cx="24504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Results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.75% on room daily rate</a:t>
            </a:r>
            <a:endParaRPr sz="1400" b="0" i="0" u="none" strike="noStrike" cap="none">
              <a:solidFill>
                <a:srgbClr val="22222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Achieved ROI of 8:1 for funds allocated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$5.6 Million collected in their first year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92 Large conventions &amp; events funded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Resulted in $1.6 Billion in economic impact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14aba728110_3_89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14aba728110_3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50" y="101600"/>
            <a:ext cx="1008201" cy="95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4aba728110_3_89"/>
          <p:cNvSpPr txBox="1"/>
          <p:nvPr/>
        </p:nvSpPr>
        <p:spPr>
          <a:xfrm>
            <a:off x="409250" y="2918900"/>
            <a:ext cx="41424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</a:t>
            </a:r>
            <a:r>
              <a:rPr lang="en-US" sz="1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(hotels) as the lead partners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dining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100" b="1" i="0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retail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attractions can contribute if the local business community is unified 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4" name="Google Shape;274;g14aba728110_3_89"/>
          <p:cNvSpPr txBox="1"/>
          <p:nvPr/>
        </p:nvSpPr>
        <p:spPr>
          <a:xfrm>
            <a:off x="1842350" y="1377400"/>
            <a:ext cx="2155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</a:t>
            </a: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0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</a:t>
            </a: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Businesses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Contribute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Lodging, dining, retail, sports, attractions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5" name="Google Shape;275;g14aba728110_3_89"/>
          <p:cNvSpPr/>
          <p:nvPr/>
        </p:nvSpPr>
        <p:spPr>
          <a:xfrm>
            <a:off x="409250" y="1436800"/>
            <a:ext cx="1369800" cy="1186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g14aba728110_3_89"/>
          <p:cNvGrpSpPr/>
          <p:nvPr/>
        </p:nvGrpSpPr>
        <p:grpSpPr>
          <a:xfrm>
            <a:off x="728325" y="1608225"/>
            <a:ext cx="873775" cy="546625"/>
            <a:chOff x="5717700" y="1025325"/>
            <a:chExt cx="873775" cy="546625"/>
          </a:xfrm>
        </p:grpSpPr>
        <p:sp>
          <p:nvSpPr>
            <p:cNvPr id="277" name="Google Shape;277;g14aba728110_3_89"/>
            <p:cNvSpPr/>
            <p:nvPr/>
          </p:nvSpPr>
          <p:spPr>
            <a:xfrm>
              <a:off x="6303475" y="1322350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14aba728110_3_89"/>
            <p:cNvSpPr/>
            <p:nvPr/>
          </p:nvSpPr>
          <p:spPr>
            <a:xfrm>
              <a:off x="5717700" y="1025325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g14aba728110_3_89"/>
          <p:cNvGrpSpPr/>
          <p:nvPr/>
        </p:nvGrpSpPr>
        <p:grpSpPr>
          <a:xfrm>
            <a:off x="708500" y="1561750"/>
            <a:ext cx="835700" cy="968550"/>
            <a:chOff x="5697875" y="978850"/>
            <a:chExt cx="835700" cy="968550"/>
          </a:xfrm>
        </p:grpSpPr>
        <p:sp>
          <p:nvSpPr>
            <p:cNvPr id="280" name="Google Shape;280;g14aba728110_3_89"/>
            <p:cNvSpPr/>
            <p:nvPr/>
          </p:nvSpPr>
          <p:spPr>
            <a:xfrm>
              <a:off x="5697875" y="179800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14aba728110_3_89"/>
            <p:cNvSpPr/>
            <p:nvPr/>
          </p:nvSpPr>
          <p:spPr>
            <a:xfrm>
              <a:off x="6005700" y="9788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14aba728110_3_89"/>
            <p:cNvSpPr/>
            <p:nvPr/>
          </p:nvSpPr>
          <p:spPr>
            <a:xfrm>
              <a:off x="6361375" y="16122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14aba728110_3_89"/>
            <p:cNvSpPr/>
            <p:nvPr/>
          </p:nvSpPr>
          <p:spPr>
            <a:xfrm>
              <a:off x="6361375" y="11326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g14aba728110_3_89"/>
          <p:cNvGrpSpPr/>
          <p:nvPr/>
        </p:nvGrpSpPr>
        <p:grpSpPr>
          <a:xfrm>
            <a:off x="479900" y="1905250"/>
            <a:ext cx="868025" cy="523500"/>
            <a:chOff x="5469275" y="1322350"/>
            <a:chExt cx="868025" cy="523500"/>
          </a:xfrm>
        </p:grpSpPr>
        <p:sp>
          <p:nvSpPr>
            <p:cNvPr id="285" name="Google Shape;285;g14aba728110_3_89"/>
            <p:cNvSpPr/>
            <p:nvPr/>
          </p:nvSpPr>
          <p:spPr>
            <a:xfrm>
              <a:off x="5870075" y="17414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14aba728110_3_89"/>
            <p:cNvSpPr/>
            <p:nvPr/>
          </p:nvSpPr>
          <p:spPr>
            <a:xfrm>
              <a:off x="5850275" y="132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14aba728110_3_89"/>
            <p:cNvSpPr/>
            <p:nvPr/>
          </p:nvSpPr>
          <p:spPr>
            <a:xfrm>
              <a:off x="6217000" y="1531725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14aba728110_3_89"/>
            <p:cNvSpPr/>
            <p:nvPr/>
          </p:nvSpPr>
          <p:spPr>
            <a:xfrm>
              <a:off x="5469275" y="1398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g14aba728110_3_89"/>
          <p:cNvGrpSpPr/>
          <p:nvPr/>
        </p:nvGrpSpPr>
        <p:grpSpPr>
          <a:xfrm>
            <a:off x="4931025" y="1370200"/>
            <a:ext cx="3588300" cy="1245900"/>
            <a:chOff x="5398625" y="2851900"/>
            <a:chExt cx="3588300" cy="1245900"/>
          </a:xfrm>
        </p:grpSpPr>
        <p:sp>
          <p:nvSpPr>
            <p:cNvPr id="290" name="Google Shape;290;g14aba728110_3_89"/>
            <p:cNvSpPr txBox="1"/>
            <p:nvPr/>
          </p:nvSpPr>
          <p:spPr>
            <a:xfrm>
              <a:off x="6831725" y="2851900"/>
              <a:ext cx="2155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 </a:t>
              </a: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Zone</a:t>
              </a:r>
              <a:endParaRPr sz="20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Specific </a:t>
              </a: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Businesses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Contribute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Food, Beverage, Sports, Attractions</a:t>
              </a:r>
              <a:endPara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1" name="Google Shape;291;g14aba728110_3_89"/>
            <p:cNvSpPr/>
            <p:nvPr/>
          </p:nvSpPr>
          <p:spPr>
            <a:xfrm>
              <a:off x="5398625" y="2911300"/>
              <a:ext cx="1369800" cy="1186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888888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g14aba728110_3_89"/>
          <p:cNvGrpSpPr/>
          <p:nvPr/>
        </p:nvGrpSpPr>
        <p:grpSpPr>
          <a:xfrm>
            <a:off x="5001675" y="1818250"/>
            <a:ext cx="1110900" cy="714000"/>
            <a:chOff x="5469275" y="3299950"/>
            <a:chExt cx="1110900" cy="714000"/>
          </a:xfrm>
        </p:grpSpPr>
        <p:sp>
          <p:nvSpPr>
            <p:cNvPr id="293" name="Google Shape;293;g14aba728110_3_89"/>
            <p:cNvSpPr/>
            <p:nvPr/>
          </p:nvSpPr>
          <p:spPr>
            <a:xfrm>
              <a:off x="54692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14aba728110_3_89"/>
            <p:cNvSpPr/>
            <p:nvPr/>
          </p:nvSpPr>
          <p:spPr>
            <a:xfrm>
              <a:off x="5621675" y="36047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14aba728110_3_89"/>
            <p:cNvSpPr/>
            <p:nvPr/>
          </p:nvSpPr>
          <p:spPr>
            <a:xfrm>
              <a:off x="5621675" y="3299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14aba728110_3_89"/>
            <p:cNvSpPr/>
            <p:nvPr/>
          </p:nvSpPr>
          <p:spPr>
            <a:xfrm>
              <a:off x="57740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14aba728110_3_89"/>
            <p:cNvSpPr/>
            <p:nvPr/>
          </p:nvSpPr>
          <p:spPr>
            <a:xfrm>
              <a:off x="64598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14aba728110_3_89"/>
            <p:cNvSpPr/>
            <p:nvPr/>
          </p:nvSpPr>
          <p:spPr>
            <a:xfrm>
              <a:off x="6307475" y="3909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14aba728110_3_89"/>
            <p:cNvSpPr/>
            <p:nvPr/>
          </p:nvSpPr>
          <p:spPr>
            <a:xfrm>
              <a:off x="6155075" y="3680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g14aba728110_3_89"/>
          <p:cNvGrpSpPr/>
          <p:nvPr/>
        </p:nvGrpSpPr>
        <p:grpSpPr>
          <a:xfrm>
            <a:off x="5253825" y="1528522"/>
            <a:ext cx="889650" cy="1003725"/>
            <a:chOff x="5721425" y="3010222"/>
            <a:chExt cx="889650" cy="1003725"/>
          </a:xfrm>
        </p:grpSpPr>
        <p:sp>
          <p:nvSpPr>
            <p:cNvPr id="301" name="Google Shape;301;g14aba728110_3_89"/>
            <p:cNvSpPr/>
            <p:nvPr/>
          </p:nvSpPr>
          <p:spPr>
            <a:xfrm>
              <a:off x="627657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14aba728110_3_89"/>
            <p:cNvSpPr/>
            <p:nvPr/>
          </p:nvSpPr>
          <p:spPr>
            <a:xfrm>
              <a:off x="6428975" y="31626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14aba728110_3_89"/>
            <p:cNvSpPr/>
            <p:nvPr/>
          </p:nvSpPr>
          <p:spPr>
            <a:xfrm>
              <a:off x="572142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14aba728110_3_89"/>
            <p:cNvSpPr/>
            <p:nvPr/>
          </p:nvSpPr>
          <p:spPr>
            <a:xfrm>
              <a:off x="5721425" y="38558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14aba728110_3_89"/>
            <p:cNvSpPr/>
            <p:nvPr/>
          </p:nvSpPr>
          <p:spPr>
            <a:xfrm>
              <a:off x="5812238" y="36977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14aba728110_3_89"/>
            <p:cNvSpPr/>
            <p:nvPr/>
          </p:nvSpPr>
          <p:spPr>
            <a:xfrm>
              <a:off x="5888438" y="38501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7" name="Google Shape;307;g14aba728110_3_89"/>
          <p:cNvCxnSpPr/>
          <p:nvPr/>
        </p:nvCxnSpPr>
        <p:spPr>
          <a:xfrm>
            <a:off x="4551425" y="1225125"/>
            <a:ext cx="0" cy="3031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g14aba728110_3_89"/>
          <p:cNvSpPr txBox="1"/>
          <p:nvPr/>
        </p:nvSpPr>
        <p:spPr>
          <a:xfrm>
            <a:off x="4888825" y="2918900"/>
            <a:ext cx="4354500" cy="1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tourism sectors can collaborate and petition for a TID 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</a:t>
            </a:r>
            <a:r>
              <a:rPr lang="en-US" sz="1100" b="1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wineries</a:t>
            </a:r>
            <a:r>
              <a:rPr lang="en-US" sz="1100" b="0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distilleries, cideries; or,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restaurants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or certain types of attractions can be created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TID plan (as with the example above)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14aba728110_3_130"/>
          <p:cNvPicPr preferRelativeResize="0"/>
          <p:nvPr/>
        </p:nvPicPr>
        <p:blipFill rotWithShape="1">
          <a:blip r:embed="rId3">
            <a:alphaModFix/>
          </a:blip>
          <a:srcRect l="20374" r="25175"/>
          <a:stretch/>
        </p:blipFill>
        <p:spPr>
          <a:xfrm>
            <a:off x="4943476" y="0"/>
            <a:ext cx="42005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4aba728110_3_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150" y="4966313"/>
            <a:ext cx="1006619" cy="1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4aba728110_3_130" descr="A picture containing grass, mountain, outdoor, natu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4298" r="19761"/>
          <a:stretch/>
        </p:blipFill>
        <p:spPr>
          <a:xfrm>
            <a:off x="4943475" y="0"/>
            <a:ext cx="4200525" cy="513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g14aba728110_3_130"/>
          <p:cNvGrpSpPr/>
          <p:nvPr/>
        </p:nvGrpSpPr>
        <p:grpSpPr>
          <a:xfrm>
            <a:off x="107578" y="1687638"/>
            <a:ext cx="4501073" cy="2887962"/>
            <a:chOff x="143437" y="2250184"/>
            <a:chExt cx="6001430" cy="3850616"/>
          </a:xfrm>
        </p:grpSpPr>
        <p:sp>
          <p:nvSpPr>
            <p:cNvPr id="317" name="Google Shape;317;g14aba728110_3_130"/>
            <p:cNvSpPr txBox="1"/>
            <p:nvPr/>
          </p:nvSpPr>
          <p:spPr>
            <a:xfrm>
              <a:off x="2401380" y="2250184"/>
              <a:ext cx="3581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0" i="0" u="sng" strike="noStrike" cap="none">
                  <a:solidFill>
                    <a:srgbClr val="EF8600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VATC.org/tourismzones</a:t>
              </a:r>
              <a:endParaRPr sz="1500" b="0" i="0" u="none" strike="noStrike" cap="none">
                <a:solidFill>
                  <a:srgbClr val="EF86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8" name="Google Shape;318;g14aba728110_3_130"/>
            <p:cNvSpPr txBox="1"/>
            <p:nvPr/>
          </p:nvSpPr>
          <p:spPr>
            <a:xfrm>
              <a:off x="143437" y="3104513"/>
              <a:ext cx="577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7"/>
                </a:rPr>
                <a:t>DHCD.virginia.gov/opportunity-zones-oz</a:t>
              </a:r>
              <a:endParaRPr sz="1500" b="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9" name="Google Shape;319;g14aba728110_3_130"/>
            <p:cNvSpPr txBox="1"/>
            <p:nvPr/>
          </p:nvSpPr>
          <p:spPr>
            <a:xfrm>
              <a:off x="2671767" y="5038800"/>
              <a:ext cx="34731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8761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CIVITAS Advisors</a:t>
              </a:r>
              <a:endParaRPr sz="14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Tiffany Gallagher</a:t>
              </a:r>
              <a:endPara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b="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8"/>
                </a:rPr>
                <a:t>tgallagher@civitasadvisors.com</a:t>
              </a:r>
              <a:endPara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325" b="0" i="0" u="none" strike="noStrike" cap="non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g14aba728110_3_130"/>
          <p:cNvSpPr/>
          <p:nvPr/>
        </p:nvSpPr>
        <p:spPr>
          <a:xfrm>
            <a:off x="4943475" y="0"/>
            <a:ext cx="42006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14aba728110_3_1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94350" y="760571"/>
            <a:ext cx="3788781" cy="361473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4aba728110_3_130"/>
          <p:cNvSpPr/>
          <p:nvPr/>
        </p:nvSpPr>
        <p:spPr>
          <a:xfrm>
            <a:off x="5281834" y="945589"/>
            <a:ext cx="2028900" cy="2036100"/>
          </a:xfrm>
          <a:prstGeom prst="ellipse">
            <a:avLst/>
          </a:prstGeom>
          <a:solidFill>
            <a:srgbClr val="FBE4D4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4aba728110_3_130"/>
          <p:cNvSpPr/>
          <p:nvPr/>
        </p:nvSpPr>
        <p:spPr>
          <a:xfrm>
            <a:off x="5974327" y="2144029"/>
            <a:ext cx="2028900" cy="2036100"/>
          </a:xfrm>
          <a:prstGeom prst="ellipse">
            <a:avLst/>
          </a:prstGeom>
          <a:solidFill>
            <a:srgbClr val="E1EFD8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4aba728110_3_130"/>
          <p:cNvSpPr/>
          <p:nvPr/>
        </p:nvSpPr>
        <p:spPr>
          <a:xfrm>
            <a:off x="6666820" y="945022"/>
            <a:ext cx="2028900" cy="2036100"/>
          </a:xfrm>
          <a:prstGeom prst="ellipse">
            <a:avLst/>
          </a:prstGeom>
          <a:solidFill>
            <a:srgbClr val="DDEAF6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14aba728110_3_130" descr="A picture containing shap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99161" y="2050525"/>
            <a:ext cx="779156" cy="7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4aba728110_3_130"/>
          <p:cNvSpPr txBox="1"/>
          <p:nvPr/>
        </p:nvSpPr>
        <p:spPr>
          <a:xfrm>
            <a:off x="5494761" y="1566363"/>
            <a:ext cx="94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4aba728110_3_130"/>
          <p:cNvSpPr txBox="1"/>
          <p:nvPr/>
        </p:nvSpPr>
        <p:spPr>
          <a:xfrm>
            <a:off x="7403674" y="1587794"/>
            <a:ext cx="128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4aba728110_3_130"/>
          <p:cNvSpPr txBox="1"/>
          <p:nvPr/>
        </p:nvSpPr>
        <p:spPr>
          <a:xfrm>
            <a:off x="6280529" y="3146674"/>
            <a:ext cx="1393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14aba728110_3_130" descr="Shap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4aba728110_3_130"/>
          <p:cNvSpPr txBox="1"/>
          <p:nvPr/>
        </p:nvSpPr>
        <p:spPr>
          <a:xfrm>
            <a:off x="0" y="193525"/>
            <a:ext cx="9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g14aba728110_3_130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6322" y="81902"/>
            <a:ext cx="1464244" cy="137138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4aba728110_3_130"/>
          <p:cNvSpPr txBox="1"/>
          <p:nvPr/>
        </p:nvSpPr>
        <p:spPr>
          <a:xfrm>
            <a:off x="5117250" y="182725"/>
            <a:ext cx="3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Zones can overlap, but do not share any program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mandates, legal or funding requirements, or benefits  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3" name="Google Shape;333;g14aba728110_3_130"/>
          <p:cNvSpPr txBox="1"/>
          <p:nvPr/>
        </p:nvSpPr>
        <p:spPr>
          <a:xfrm>
            <a:off x="287600" y="3781300"/>
            <a:ext cx="16077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VRLTA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Eric Terry</a:t>
            </a:r>
            <a:endParaRPr sz="13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13"/>
              </a:rPr>
              <a:t>eric@vrlta.org</a:t>
            </a:r>
            <a:endParaRPr sz="13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g14aba728110_3_130"/>
          <p:cNvSpPr txBox="1"/>
          <p:nvPr/>
        </p:nvSpPr>
        <p:spPr>
          <a:xfrm>
            <a:off x="1008200" y="2850300"/>
            <a:ext cx="358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sng" strike="noStrike" cap="none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https://civitasadvisors.com/resources/research/tourism-improvement-district</a:t>
            </a:r>
            <a:endParaRPr sz="1500" b="0" i="0" u="none" strike="noStrike" cap="none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g14aba728110_3_130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15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12861e117a8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2861e117a8_0_91"/>
          <p:cNvSpPr txBox="1">
            <a:spLocks noGrp="1"/>
          </p:cNvSpPr>
          <p:nvPr>
            <p:ph type="ctrTitle" idx="4294967295"/>
          </p:nvPr>
        </p:nvSpPr>
        <p:spPr>
          <a:xfrm>
            <a:off x="3148886" y="475021"/>
            <a:ext cx="38058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rebuchet MS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DEVELOPMENT</a:t>
            </a:r>
            <a:br>
              <a:rPr lang="en-US" sz="2100" b="0" i="0" u="none" strike="noStrike" cap="non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US" sz="2100" b="0" i="0" u="none" strike="noStrike" cap="none">
                <a:solidFill>
                  <a:srgbClr val="00B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FINANCING PROGRAM</a:t>
            </a:r>
            <a:endParaRPr sz="2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42" name="Google Shape;142;g12861e117a8_0_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9408" y="475021"/>
            <a:ext cx="703969" cy="69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2861e117a8_0_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25" y="4850101"/>
            <a:ext cx="1342157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5"/>
          <p:cNvSpPr txBox="1"/>
          <p:nvPr/>
        </p:nvSpPr>
        <p:spPr>
          <a:xfrm>
            <a:off x="0" y="222682"/>
            <a:ext cx="91440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E0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CONTACT</a:t>
            </a:r>
            <a:endParaRPr sz="36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99" name="Google Shape;399;p15" descr="A person wearing glasses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109" t="6899" r="6098" b="4466"/>
          <a:stretch/>
        </p:blipFill>
        <p:spPr>
          <a:xfrm>
            <a:off x="3863978" y="1375206"/>
            <a:ext cx="1416043" cy="131863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5"/>
          <p:cNvSpPr/>
          <p:nvPr/>
        </p:nvSpPr>
        <p:spPr>
          <a:xfrm>
            <a:off x="0" y="2861297"/>
            <a:ext cx="9144000" cy="8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Wirt Confroy</a:t>
            </a:r>
            <a:endParaRPr sz="2000" b="0" i="0" u="none" strike="noStrike" cap="none" dirty="0">
              <a:solidFill>
                <a:srgbClr val="FFFFFF"/>
              </a:solidFill>
              <a:latin typeface="Montserrat" panose="00000500000000000000" pitchFamily="50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Director of Business Development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</a:br>
            <a:r>
              <a:rPr lang="en-US" sz="2000" b="0" i="0" u="sng" strike="noStrike" cap="none" dirty="0">
                <a:solidFill>
                  <a:schemeClr val="lt1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wconfroy@virginia.org</a:t>
            </a:r>
            <a:endParaRPr sz="2000" b="0" i="0" u="none" strike="noStrike" cap="none" dirty="0">
              <a:solidFill>
                <a:schemeClr val="lt1"/>
              </a:solidFill>
              <a:latin typeface="Montserrat" panose="00000500000000000000" pitchFamily="50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(804) 545-5552</a:t>
            </a:r>
            <a:endParaRPr sz="2000" b="0" i="0" u="none" strike="noStrike" cap="none" dirty="0">
              <a:solidFill>
                <a:srgbClr val="000000"/>
              </a:solidFill>
              <a:latin typeface="Montserra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endParaRPr sz="1425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15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16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2861e117a8_0_479"/>
          <p:cNvPicPr preferRelativeResize="0"/>
          <p:nvPr/>
        </p:nvPicPr>
        <p:blipFill rotWithShape="1">
          <a:blip r:embed="rId3">
            <a:alphaModFix/>
          </a:blip>
          <a:srcRect l="14237" t="26906" r="37986" b="16136"/>
          <a:stretch/>
        </p:blipFill>
        <p:spPr>
          <a:xfrm>
            <a:off x="3144633" y="657691"/>
            <a:ext cx="5359392" cy="359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2861e117a8_0_479" descr="A picture containing cup, pink, indoor, c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320" y="224678"/>
            <a:ext cx="1411222" cy="187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2861e117a8_0_479" descr="A picture containing cup, pink, table, sitt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36020"/>
          <a:stretch/>
        </p:blipFill>
        <p:spPr>
          <a:xfrm>
            <a:off x="1071320" y="2251428"/>
            <a:ext cx="1411222" cy="12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2861e117a8_0_479" descr="A picture containing cup, table, sitting, ca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36020"/>
          <a:stretch/>
        </p:blipFill>
        <p:spPr>
          <a:xfrm>
            <a:off x="1071320" y="3679914"/>
            <a:ext cx="1411222" cy="120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2861e117a8_0_479"/>
          <p:cNvSpPr/>
          <p:nvPr/>
        </p:nvSpPr>
        <p:spPr>
          <a:xfrm>
            <a:off x="3327688" y="1348220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2861e117a8_0_479"/>
          <p:cNvSpPr/>
          <p:nvPr/>
        </p:nvSpPr>
        <p:spPr>
          <a:xfrm>
            <a:off x="3327688" y="1877113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2861e117a8_0_479"/>
          <p:cNvSpPr/>
          <p:nvPr/>
        </p:nvSpPr>
        <p:spPr>
          <a:xfrm>
            <a:off x="3327688" y="2447943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2861e117a8_0_479"/>
          <p:cNvSpPr/>
          <p:nvPr/>
        </p:nvSpPr>
        <p:spPr>
          <a:xfrm>
            <a:off x="3327688" y="3018773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2861e117a8_0_479"/>
          <p:cNvSpPr/>
          <p:nvPr/>
        </p:nvSpPr>
        <p:spPr>
          <a:xfrm>
            <a:off x="3327688" y="3589602"/>
            <a:ext cx="5176500" cy="662400"/>
          </a:xfrm>
          <a:prstGeom prst="rect">
            <a:avLst/>
          </a:prstGeom>
          <a:noFill/>
          <a:ln w="28575" cap="flat" cmpd="sng">
            <a:solidFill>
              <a:srgbClr val="CC009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12861e117a8_0_479" descr="A picture containing cup, pink, indoor, c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411" y="2673945"/>
            <a:ext cx="1411222" cy="187843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2861e117a8_0_479"/>
          <p:cNvSpPr txBox="1"/>
          <p:nvPr/>
        </p:nvSpPr>
        <p:spPr>
          <a:xfrm>
            <a:off x="120925" y="4186125"/>
            <a:ext cx="126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 </a:t>
            </a:r>
            <a:r>
              <a:rPr lang="en-US" sz="800" b="0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b="0" i="1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Areas with </a:t>
            </a:r>
            <a:r>
              <a:rPr lang="en-US" sz="900" b="0" i="1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Low</a:t>
            </a:r>
            <a:endParaRPr sz="900" b="0" i="1" u="none" strike="noStrike" cap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Visitor Demand</a:t>
            </a:r>
            <a:endParaRPr sz="900" b="0" i="1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9" name="Google Shape;159;g12861e117a8_0_479"/>
          <p:cNvSpPr txBox="1"/>
          <p:nvPr/>
        </p:nvSpPr>
        <p:spPr>
          <a:xfrm>
            <a:off x="120925" y="2662125"/>
            <a:ext cx="126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 </a:t>
            </a:r>
            <a:r>
              <a:rPr lang="en-US" sz="800" b="0" i="0" u="none" strike="noStrike" cap="none" dirty="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b="0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Areas with </a:t>
            </a:r>
            <a:r>
              <a:rPr lang="en-US" sz="900" b="0" i="1" u="none" strike="noStrike" cap="none" dirty="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Med</a:t>
            </a:r>
            <a:endParaRPr sz="900" b="0" i="1" u="none" strike="noStrike" cap="none" dirty="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b="0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Visitor Demand</a:t>
            </a:r>
            <a:endParaRPr sz="900" b="0" i="1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g12861e117a8_0_479"/>
          <p:cNvSpPr txBox="1"/>
          <p:nvPr/>
        </p:nvSpPr>
        <p:spPr>
          <a:xfrm>
            <a:off x="120925" y="1214325"/>
            <a:ext cx="126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rgbClr val="00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✔</a:t>
            </a:r>
            <a:r>
              <a:rPr lang="en-US" sz="1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800" b="0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b="0" i="1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Areas with </a:t>
            </a:r>
            <a:r>
              <a:rPr lang="en-US" sz="900" b="0" i="1" u="none" strike="noStrike" cap="none">
                <a:solidFill>
                  <a:srgbClr val="00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High</a:t>
            </a:r>
            <a:endParaRPr sz="900" b="0" i="1" u="none" strike="noStrike" cap="none">
              <a:solidFill>
                <a:srgbClr val="00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Visitor Demand</a:t>
            </a:r>
            <a:endParaRPr sz="900" b="0" i="1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2861e117a8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77124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12861e117a8_0_100" descr="Tab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69210"/>
            <a:ext cx="8214360" cy="29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3;g12861e117a8_0_100">
            <a:extLst>
              <a:ext uri="{FF2B5EF4-FFF2-40B4-BE49-F238E27FC236}">
                <a16:creationId xmlns:a16="http://schemas.microsoft.com/office/drawing/2014/main" id="{D26348DC-034C-2E52-30E6-3412F7884AE7}"/>
              </a:ext>
            </a:extLst>
          </p:cNvPr>
          <p:cNvSpPr txBox="1"/>
          <p:nvPr/>
        </p:nvSpPr>
        <p:spPr>
          <a:xfrm>
            <a:off x="185315" y="161710"/>
            <a:ext cx="153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Example of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Quarterly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Payments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fb0412a043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25" y="534797"/>
            <a:ext cx="9044831" cy="406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fb0412a043_0_45"/>
          <p:cNvSpPr txBox="1"/>
          <p:nvPr/>
        </p:nvSpPr>
        <p:spPr>
          <a:xfrm>
            <a:off x="293110" y="315506"/>
            <a:ext cx="50295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FF6600"/>
                </a:solidFill>
                <a:latin typeface="Trebuchet MS"/>
                <a:ea typeface="Trebuchet MS"/>
                <a:cs typeface="Trebuchet MS"/>
                <a:sym typeface="Trebuchet MS"/>
              </a:rPr>
              <a:t>Tourism Zones in Virginia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fb0412a043_0_45"/>
          <p:cNvSpPr txBox="1"/>
          <p:nvPr/>
        </p:nvSpPr>
        <p:spPr>
          <a:xfrm>
            <a:off x="2325103" y="4563769"/>
            <a:ext cx="4493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VATC.org/</a:t>
            </a:r>
            <a:r>
              <a:rPr lang="en-US" sz="2400" b="0" i="0" u="none" strike="noStrike" cap="none">
                <a:solidFill>
                  <a:srgbClr val="FF6600"/>
                </a:solidFill>
                <a:latin typeface="Trebuchet MS"/>
                <a:ea typeface="Trebuchet MS"/>
                <a:cs typeface="Trebuchet MS"/>
                <a:sym typeface="Trebuchet MS"/>
              </a:rPr>
              <a:t>tourismzones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b0412a043_0_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fb0412a043_0_52"/>
          <p:cNvPicPr preferRelativeResize="0"/>
          <p:nvPr/>
        </p:nvPicPr>
        <p:blipFill rotWithShape="1">
          <a:blip r:embed="rId3">
            <a:alphaModFix/>
          </a:blip>
          <a:srcRect l="14651" t="9973" r="15710" b="4270"/>
          <a:stretch/>
        </p:blipFill>
        <p:spPr>
          <a:xfrm>
            <a:off x="773546" y="132985"/>
            <a:ext cx="7041250" cy="487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fb0412a043_0_72"/>
          <p:cNvPicPr preferRelativeResize="0"/>
          <p:nvPr/>
        </p:nvPicPr>
        <p:blipFill rotWithShape="1">
          <a:blip r:embed="rId3">
            <a:alphaModFix/>
          </a:blip>
          <a:srcRect l="3442" t="29497" r="25580" b="12380"/>
          <a:stretch/>
        </p:blipFill>
        <p:spPr>
          <a:xfrm>
            <a:off x="300725" y="420325"/>
            <a:ext cx="8542550" cy="393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fb0412a043_0_78" descr="A picture containing cup, pink, indoor, c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46" y="510536"/>
            <a:ext cx="1754566" cy="233545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fb0412a043_0_78"/>
          <p:cNvSpPr txBox="1"/>
          <p:nvPr/>
        </p:nvSpPr>
        <p:spPr>
          <a:xfrm>
            <a:off x="2261192" y="940575"/>
            <a:ext cx="3211596" cy="18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1" u="none" strike="noStrike" cap="none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DEFICIENCY 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Comprehensive Plan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Tourism Development Plan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Tourism Marketing Plan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Market Study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Tourism Zone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gfb0412a043_0_78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37" y="694651"/>
            <a:ext cx="2391156" cy="2079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gfb0412a043_0_78"/>
          <p:cNvCxnSpPr/>
          <p:nvPr/>
        </p:nvCxnSpPr>
        <p:spPr>
          <a:xfrm>
            <a:off x="5613991" y="766421"/>
            <a:ext cx="0" cy="2184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gfb0412a043_0_78"/>
          <p:cNvSpPr txBox="1"/>
          <p:nvPr/>
        </p:nvSpPr>
        <p:spPr>
          <a:xfrm>
            <a:off x="1591500" y="3435994"/>
            <a:ext cx="70278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ax</a:t>
            </a:r>
            <a:r>
              <a:rPr lang="en-US" sz="2000" b="1" i="0" u="none" strike="noStrike" cap="none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ncrement</a:t>
            </a:r>
            <a:r>
              <a:rPr lang="en-US" sz="2000" b="1" i="0" u="none" strike="noStrike" cap="none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inancing</a:t>
            </a:r>
            <a:endParaRPr sz="13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Municipality and State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divert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contribute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sales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tax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revenues</a:t>
            </a:r>
            <a:r>
              <a:rPr lang="en-US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towards the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Developer’s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debt 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the Lender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gfb0412a043_0_78"/>
          <p:cNvSpPr txBox="1"/>
          <p:nvPr/>
        </p:nvSpPr>
        <p:spPr>
          <a:xfrm>
            <a:off x="1007175" y="3073925"/>
            <a:ext cx="121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Much like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1056</Words>
  <Application>Microsoft Office PowerPoint</Application>
  <PresentationFormat>On-screen Show (16:9)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Montserrat Black</vt:lpstr>
      <vt:lpstr>Arial</vt:lpstr>
      <vt:lpstr>Montserrat</vt:lpstr>
      <vt:lpstr>Trebuchet MS</vt:lpstr>
      <vt:lpstr>Montserrat ExtraBold</vt:lpstr>
      <vt:lpstr>Libre Franklin Thin</vt:lpstr>
      <vt:lpstr>Libre Franklin</vt:lpstr>
      <vt:lpstr>Calibri</vt:lpstr>
      <vt:lpstr>Asap</vt:lpstr>
      <vt:lpstr>Simple Light</vt:lpstr>
      <vt:lpstr>1_Office Theme</vt:lpstr>
      <vt:lpstr>PowerPoint Presentation</vt:lpstr>
      <vt:lpstr>TOURISM DEVELOPMENT FINANCING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Confroy, Wirt</dc:creator>
  <cp:lastModifiedBy>Confroy, Wirt</cp:lastModifiedBy>
  <cp:revision>10</cp:revision>
  <dcterms:modified xsi:type="dcterms:W3CDTF">2023-08-11T19:31:03Z</dcterms:modified>
</cp:coreProperties>
</file>