
<file path=[Content_Types].xml><?xml version="1.0" encoding="utf-8"?>
<Types xmlns="http://schemas.openxmlformats.org/package/2006/content-types">
  <Default Extension="fntdata" ContentType="application/x-fontdata"/>
  <Default Extension="MOV" ContentType="video/quicktime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  <p:sldMasterId id="2147483671" r:id="rId2"/>
  </p:sldMasterIdLst>
  <p:notesMasterIdLst>
    <p:notesMasterId r:id="rId43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</p:sldIdLst>
  <p:sldSz cx="9144000" cy="5143500" type="screen16x9"/>
  <p:notesSz cx="6858000" cy="9144000"/>
  <p:embeddedFontLst>
    <p:embeddedFont>
      <p:font typeface="Asap" panose="020B0604020202020204" charset="0"/>
      <p:regular r:id="rId44"/>
      <p:bold r:id="rId45"/>
      <p:italic r:id="rId46"/>
      <p:boldItalic r:id="rId47"/>
    </p:embeddedFont>
    <p:embeddedFont>
      <p:font typeface="Montserrat ExtraBold" panose="00000900000000000000" pitchFamily="50" charset="0"/>
      <p:bold r:id="rId48"/>
      <p:boldItalic r:id="rId49"/>
    </p:embeddedFont>
    <p:embeddedFont>
      <p:font typeface="Nunito Black" pitchFamily="2" charset="0"/>
      <p:bold r:id="rId50"/>
      <p:boldItalic r:id="rId5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2" d="100"/>
          <a:sy n="142" d="100"/>
        </p:scale>
        <p:origin x="714" y="1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font" Target="fonts/font4.fntdata"/><Relationship Id="rId50" Type="http://schemas.openxmlformats.org/officeDocument/2006/relationships/font" Target="fonts/font7.fntdata"/><Relationship Id="rId55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font" Target="fonts/font2.fntdata"/><Relationship Id="rId53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1.fntdata"/><Relationship Id="rId52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Relationship Id="rId48" Type="http://schemas.openxmlformats.org/officeDocument/2006/relationships/font" Target="fonts/font5.fntdata"/><Relationship Id="rId8" Type="http://schemas.openxmlformats.org/officeDocument/2006/relationships/slide" Target="slides/slide6.xml"/><Relationship Id="rId51" Type="http://schemas.openxmlformats.org/officeDocument/2006/relationships/font" Target="fonts/font8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font" Target="fonts/font3.fntdata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9fb62221a1_0_1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9fb62221a1_0_1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16fca5aa103_0_1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16fca5aa103_0_1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16fca5aa103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16fca5aa103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16fca5aa103_0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16fca5aa103_0_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16fca5aa103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16fca5aa103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16fca5aa103_0_2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16fca5aa103_0_2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16fca5aa103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16fca5aa103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16fca5aa103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16fca5aa103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16fca5aa103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16fca5aa103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16fca5aa103_0_1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16fca5aa103_0_1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16fca5aa103_0_2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16fca5aa103_0_2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16fca5aa103_0_3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16fca5aa103_0_3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16fca5aa103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16fca5aa103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16fca5aa103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Google Shape;279;g16fca5aa103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16fca5aa103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16fca5aa103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16fca5aa103_0_2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16fca5aa103_0_2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16fca5aa103_0_2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16fca5aa103_0_2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16fca5aa103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16fca5aa103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16fca5aa103_0_2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" name="Google Shape;327;g16fca5aa103_0_2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16fca5aa103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16fca5aa103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16fca5aa103_0_2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" name="Google Shape;346;g16fca5aa103_0_2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16fca5aa103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5" name="Google Shape;355;g16fca5aa103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16fca5aa103_0_3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16fca5aa103_0_3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16fca5aa103_0_2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16fca5aa103_0_2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16fca5aa103_0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" name="Google Shape;374;g16fca5aa103_0_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16fca5aa103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" name="Google Shape;383;g16fca5aa103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16fca5aa103_0_2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" name="Google Shape;391;g16fca5aa103_0_2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16fca5aa103_0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" name="Google Shape;401;g16fca5aa103_0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16fca5aa103_0_2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" name="Google Shape;409;g16fca5aa103_0_2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16fca5aa103_0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9" name="Google Shape;419;g16fca5aa103_0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g16fca5aa103_0_2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7" name="Google Shape;427;g16fca5aa103_0_2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g16fca5aa103_0_3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7" name="Google Shape;437;g16fca5aa103_0_3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g16fca5aa103_0_1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7" name="Google Shape;447;g16fca5aa103_0_1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16fca5aa103_0_1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16fca5aa103_0_1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gc49052ad9f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3" name="Google Shape;453;gc49052ad9f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ab1e1e515e_1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ab1e1e515e_1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6fca5aa103_0_1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16fca5aa103_0_1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16fca5aa103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16fca5aa103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16fca5aa103_0_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16fca5aa103_0_1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16fca5aa103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16fca5aa103_0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4" name="Google Shape;64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68" name="Google Shape;68;p1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5" name="Google Shape;75;p1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0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79" name="Google Shape;79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21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83" name="Google Shape;83;p21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4" name="Google Shape;84;p21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5" name="Google Shape;85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88" name="Google Shape;88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3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1" name="Google Shape;91;p23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2" name="Google Shape;92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69300" y="1876425"/>
            <a:ext cx="1863750" cy="112942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0" name="Google Shape;100;p25"/>
          <p:cNvCxnSpPr/>
          <p:nvPr/>
        </p:nvCxnSpPr>
        <p:spPr>
          <a:xfrm rot="10800000">
            <a:off x="4572000" y="1922425"/>
            <a:ext cx="0" cy="10116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1" name="Google Shape;101;p25"/>
          <p:cNvSpPr txBox="1"/>
          <p:nvPr/>
        </p:nvSpPr>
        <p:spPr>
          <a:xfrm>
            <a:off x="4839150" y="1922425"/>
            <a:ext cx="2686800" cy="108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VTC</a:t>
            </a:r>
            <a:endParaRPr sz="2300">
              <a:solidFill>
                <a:srgbClr val="DC5858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DC5858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VA250 Tourism Marketing Program</a:t>
            </a:r>
            <a:endParaRPr sz="2300">
              <a:solidFill>
                <a:srgbClr val="DC5858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02" name="Google Shape;102;p25"/>
          <p:cNvSpPr txBox="1"/>
          <p:nvPr/>
        </p:nvSpPr>
        <p:spPr>
          <a:xfrm>
            <a:off x="2900400" y="3817475"/>
            <a:ext cx="3343200" cy="5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Nunito Black"/>
                <a:ea typeface="Nunito Black"/>
                <a:cs typeface="Nunito Black"/>
                <a:sym typeface="Nunito Black"/>
              </a:rPr>
              <a:t>August 2022</a:t>
            </a:r>
            <a:endParaRPr>
              <a:solidFill>
                <a:srgbClr val="FFFFFF"/>
              </a:solidFill>
              <a:latin typeface="Nunito Black"/>
              <a:ea typeface="Nunito Black"/>
              <a:cs typeface="Nunito Black"/>
              <a:sym typeface="Nunito Black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4"/>
          <p:cNvSpPr/>
          <p:nvPr/>
        </p:nvSpPr>
        <p:spPr>
          <a:xfrm>
            <a:off x="890100" y="904400"/>
            <a:ext cx="3019500" cy="393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4" name="Google Shape;184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22100" y="4718725"/>
            <a:ext cx="1342154" cy="146300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34"/>
          <p:cNvSpPr txBox="1"/>
          <p:nvPr/>
        </p:nvSpPr>
        <p:spPr>
          <a:xfrm>
            <a:off x="632925" y="829850"/>
            <a:ext cx="3343200" cy="5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rgbClr val="DC5858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86" name="Google Shape;186;p34"/>
          <p:cNvSpPr txBox="1"/>
          <p:nvPr/>
        </p:nvSpPr>
        <p:spPr>
          <a:xfrm>
            <a:off x="632925" y="2662850"/>
            <a:ext cx="3524100" cy="12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Asap"/>
                <a:ea typeface="Asap"/>
                <a:cs typeface="Asap"/>
                <a:sym typeface="Asap"/>
              </a:rPr>
              <a:t>. </a:t>
            </a:r>
            <a:endParaRPr sz="1200">
              <a:latin typeface="Asap"/>
              <a:ea typeface="Asap"/>
              <a:cs typeface="Asap"/>
              <a:sym typeface="Asap"/>
            </a:endParaRPr>
          </a:p>
        </p:txBody>
      </p:sp>
      <p:sp>
        <p:nvSpPr>
          <p:cNvPr id="187" name="Google Shape;187;p34"/>
          <p:cNvSpPr txBox="1"/>
          <p:nvPr/>
        </p:nvSpPr>
        <p:spPr>
          <a:xfrm>
            <a:off x="370025" y="240525"/>
            <a:ext cx="8251800" cy="16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900" b="1">
                <a:solidFill>
                  <a:srgbClr val="C00000"/>
                </a:solidFill>
              </a:rPr>
              <a:t>Program Focus/</a:t>
            </a:r>
            <a:endParaRPr sz="4900" b="1">
              <a:solidFill>
                <a:srgbClr val="C000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900" b="1">
                <a:solidFill>
                  <a:srgbClr val="C00000"/>
                </a:solidFill>
              </a:rPr>
              <a:t>Lasting Legacies</a:t>
            </a:r>
            <a:endParaRPr sz="4900" b="1">
              <a:solidFill>
                <a:srgbClr val="C00000"/>
              </a:solidFill>
            </a:endParaRPr>
          </a:p>
        </p:txBody>
      </p:sp>
      <p:sp>
        <p:nvSpPr>
          <p:cNvPr id="188" name="Google Shape;188;p34"/>
          <p:cNvSpPr txBox="1"/>
          <p:nvPr/>
        </p:nvSpPr>
        <p:spPr>
          <a:xfrm>
            <a:off x="536500" y="2002475"/>
            <a:ext cx="8251800" cy="29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 b="1"/>
              <a:t>Explain how this program will tee up future VA250 and America’s 250 commemoration programming</a:t>
            </a:r>
            <a:endParaRPr sz="2000" b="1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 b="1"/>
              <a:t>Explain how deliverables will live on after the program end date and the 250th commemoration dates</a:t>
            </a:r>
            <a:endParaRPr sz="2000" b="1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 b="1"/>
              <a:t>Explain your program direct connections to VA250 themes, quests for freedom, or stories related to American history, stories, or cultures.</a:t>
            </a:r>
            <a:endParaRPr sz="2000" b="1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5"/>
          <p:cNvSpPr/>
          <p:nvPr/>
        </p:nvSpPr>
        <p:spPr>
          <a:xfrm>
            <a:off x="890100" y="904400"/>
            <a:ext cx="3019500" cy="393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94" name="Google Shape;194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22100" y="4718725"/>
            <a:ext cx="1342154" cy="146300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35"/>
          <p:cNvSpPr txBox="1"/>
          <p:nvPr/>
        </p:nvSpPr>
        <p:spPr>
          <a:xfrm>
            <a:off x="632925" y="2662850"/>
            <a:ext cx="3524100" cy="12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Asap"/>
                <a:ea typeface="Asap"/>
                <a:cs typeface="Asap"/>
                <a:sym typeface="Asap"/>
              </a:rPr>
              <a:t>. </a:t>
            </a:r>
            <a:endParaRPr sz="1200">
              <a:latin typeface="Asap"/>
              <a:ea typeface="Asap"/>
              <a:cs typeface="Asap"/>
              <a:sym typeface="Asap"/>
            </a:endParaRPr>
          </a:p>
        </p:txBody>
      </p:sp>
      <p:pic>
        <p:nvPicPr>
          <p:cNvPr id="196" name="Google Shape;196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298300"/>
            <a:ext cx="9144000" cy="2742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6"/>
          <p:cNvSpPr/>
          <p:nvPr/>
        </p:nvSpPr>
        <p:spPr>
          <a:xfrm>
            <a:off x="890100" y="904400"/>
            <a:ext cx="3019500" cy="393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2" name="Google Shape;202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22100" y="4718725"/>
            <a:ext cx="1342154" cy="146300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36"/>
          <p:cNvSpPr txBox="1"/>
          <p:nvPr/>
        </p:nvSpPr>
        <p:spPr>
          <a:xfrm>
            <a:off x="632925" y="829850"/>
            <a:ext cx="3343200" cy="5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rgbClr val="DC5858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204" name="Google Shape;204;p36"/>
          <p:cNvSpPr txBox="1"/>
          <p:nvPr/>
        </p:nvSpPr>
        <p:spPr>
          <a:xfrm>
            <a:off x="632925" y="2662850"/>
            <a:ext cx="3524100" cy="12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Asap"/>
                <a:ea typeface="Asap"/>
                <a:cs typeface="Asap"/>
                <a:sym typeface="Asap"/>
              </a:rPr>
              <a:t>. </a:t>
            </a:r>
            <a:endParaRPr sz="1200">
              <a:latin typeface="Asap"/>
              <a:ea typeface="Asap"/>
              <a:cs typeface="Asap"/>
              <a:sym typeface="Asap"/>
            </a:endParaRPr>
          </a:p>
        </p:txBody>
      </p:sp>
      <p:sp>
        <p:nvSpPr>
          <p:cNvPr id="205" name="Google Shape;205;p36"/>
          <p:cNvSpPr txBox="1"/>
          <p:nvPr/>
        </p:nvSpPr>
        <p:spPr>
          <a:xfrm>
            <a:off x="370025" y="240525"/>
            <a:ext cx="8251800" cy="9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900" b="1">
                <a:solidFill>
                  <a:srgbClr val="C00000"/>
                </a:solidFill>
              </a:rPr>
              <a:t>Partnerships</a:t>
            </a:r>
            <a:endParaRPr sz="4900" b="1">
              <a:solidFill>
                <a:srgbClr val="C00000"/>
              </a:solidFill>
            </a:endParaRPr>
          </a:p>
        </p:txBody>
      </p:sp>
      <p:sp>
        <p:nvSpPr>
          <p:cNvPr id="206" name="Google Shape;206;p36"/>
          <p:cNvSpPr txBox="1"/>
          <p:nvPr/>
        </p:nvSpPr>
        <p:spPr>
          <a:xfrm>
            <a:off x="446100" y="1568138"/>
            <a:ext cx="8251800" cy="264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 b="1"/>
              <a:t>You will need two partners for this program that need to provide a letter of support</a:t>
            </a:r>
            <a:endParaRPr sz="2000" b="1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 b="1"/>
              <a:t>Partners must have a minimum $250 financial commitment to the program</a:t>
            </a:r>
            <a:endParaRPr sz="2000" b="1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 b="1"/>
              <a:t>Explain how you, along with your partners, will use this funding to drive overnight visitation</a:t>
            </a:r>
            <a:endParaRPr sz="2000" b="1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7"/>
          <p:cNvSpPr/>
          <p:nvPr/>
        </p:nvSpPr>
        <p:spPr>
          <a:xfrm>
            <a:off x="890100" y="904400"/>
            <a:ext cx="3019500" cy="393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12" name="Google Shape;212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22100" y="4718725"/>
            <a:ext cx="1342154" cy="146300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37"/>
          <p:cNvSpPr txBox="1"/>
          <p:nvPr/>
        </p:nvSpPr>
        <p:spPr>
          <a:xfrm>
            <a:off x="632925" y="2662850"/>
            <a:ext cx="3524100" cy="12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Asap"/>
                <a:ea typeface="Asap"/>
                <a:cs typeface="Asap"/>
                <a:sym typeface="Asap"/>
              </a:rPr>
              <a:t>. </a:t>
            </a:r>
            <a:endParaRPr sz="1200">
              <a:latin typeface="Asap"/>
              <a:ea typeface="Asap"/>
              <a:cs typeface="Asap"/>
              <a:sym typeface="Asap"/>
            </a:endParaRPr>
          </a:p>
        </p:txBody>
      </p:sp>
      <p:pic>
        <p:nvPicPr>
          <p:cNvPr id="214" name="Google Shape;214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0976" y="215438"/>
            <a:ext cx="8502036" cy="4712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8"/>
          <p:cNvSpPr/>
          <p:nvPr/>
        </p:nvSpPr>
        <p:spPr>
          <a:xfrm>
            <a:off x="890100" y="904400"/>
            <a:ext cx="3019500" cy="393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20" name="Google Shape;220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22100" y="4718725"/>
            <a:ext cx="1342154" cy="146300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38"/>
          <p:cNvSpPr txBox="1"/>
          <p:nvPr/>
        </p:nvSpPr>
        <p:spPr>
          <a:xfrm>
            <a:off x="632925" y="829850"/>
            <a:ext cx="3343200" cy="5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rgbClr val="DC5858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222" name="Google Shape;222;p38"/>
          <p:cNvSpPr txBox="1"/>
          <p:nvPr/>
        </p:nvSpPr>
        <p:spPr>
          <a:xfrm>
            <a:off x="632925" y="2662850"/>
            <a:ext cx="3524100" cy="12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Asap"/>
                <a:ea typeface="Asap"/>
                <a:cs typeface="Asap"/>
                <a:sym typeface="Asap"/>
              </a:rPr>
              <a:t>. </a:t>
            </a:r>
            <a:endParaRPr sz="1200">
              <a:latin typeface="Asap"/>
              <a:ea typeface="Asap"/>
              <a:cs typeface="Asap"/>
              <a:sym typeface="Asap"/>
            </a:endParaRPr>
          </a:p>
        </p:txBody>
      </p:sp>
      <p:sp>
        <p:nvSpPr>
          <p:cNvPr id="223" name="Google Shape;223;p38"/>
          <p:cNvSpPr txBox="1"/>
          <p:nvPr/>
        </p:nvSpPr>
        <p:spPr>
          <a:xfrm>
            <a:off x="370025" y="240525"/>
            <a:ext cx="8251800" cy="9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900" b="1">
                <a:solidFill>
                  <a:srgbClr val="C00000"/>
                </a:solidFill>
              </a:rPr>
              <a:t>DMO Support</a:t>
            </a:r>
            <a:endParaRPr sz="4900" b="1">
              <a:solidFill>
                <a:srgbClr val="C00000"/>
              </a:solidFill>
            </a:endParaRPr>
          </a:p>
        </p:txBody>
      </p:sp>
      <p:sp>
        <p:nvSpPr>
          <p:cNvPr id="224" name="Google Shape;224;p38"/>
          <p:cNvSpPr txBox="1"/>
          <p:nvPr/>
        </p:nvSpPr>
        <p:spPr>
          <a:xfrm>
            <a:off x="446100" y="1568138"/>
            <a:ext cx="8251800" cy="29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 b="1"/>
              <a:t>You will need a letter of support from your DMO</a:t>
            </a:r>
            <a:endParaRPr sz="2000" b="1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 b="1"/>
              <a:t>Talk to your DMO about planning for VA250 and America’s 250th</a:t>
            </a:r>
            <a:endParaRPr sz="2000" b="1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 b="1"/>
              <a:t>Work with your DMO to create a phased robust plan for VA250 and America’s 250th.  This program will open twice a year for several years so you can create a scaffolded and phased program leading up to the commemoration.</a:t>
            </a:r>
            <a:endParaRPr sz="2000" b="1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9"/>
          <p:cNvSpPr/>
          <p:nvPr/>
        </p:nvSpPr>
        <p:spPr>
          <a:xfrm>
            <a:off x="890100" y="904400"/>
            <a:ext cx="3019500" cy="393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30" name="Google Shape;230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22100" y="4718725"/>
            <a:ext cx="1342154" cy="146300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39"/>
          <p:cNvSpPr txBox="1"/>
          <p:nvPr/>
        </p:nvSpPr>
        <p:spPr>
          <a:xfrm>
            <a:off x="632925" y="829850"/>
            <a:ext cx="3343200" cy="5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rgbClr val="DC5858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232" name="Google Shape;232;p39"/>
          <p:cNvSpPr txBox="1"/>
          <p:nvPr/>
        </p:nvSpPr>
        <p:spPr>
          <a:xfrm>
            <a:off x="632925" y="2662850"/>
            <a:ext cx="3524100" cy="12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Asap"/>
                <a:ea typeface="Asap"/>
                <a:cs typeface="Asap"/>
                <a:sym typeface="Asap"/>
              </a:rPr>
              <a:t>. </a:t>
            </a:r>
            <a:endParaRPr sz="1200">
              <a:latin typeface="Asap"/>
              <a:ea typeface="Asap"/>
              <a:cs typeface="Asap"/>
              <a:sym typeface="Asap"/>
            </a:endParaRPr>
          </a:p>
        </p:txBody>
      </p:sp>
      <p:pic>
        <p:nvPicPr>
          <p:cNvPr id="233" name="Google Shape;233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" y="152400"/>
            <a:ext cx="8808575" cy="44382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40"/>
          <p:cNvSpPr/>
          <p:nvPr/>
        </p:nvSpPr>
        <p:spPr>
          <a:xfrm>
            <a:off x="890100" y="904400"/>
            <a:ext cx="3019500" cy="393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39" name="Google Shape;239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22100" y="4718725"/>
            <a:ext cx="1342154" cy="146300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40"/>
          <p:cNvSpPr txBox="1"/>
          <p:nvPr/>
        </p:nvSpPr>
        <p:spPr>
          <a:xfrm>
            <a:off x="632925" y="829850"/>
            <a:ext cx="3343200" cy="5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rgbClr val="DC5858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241" name="Google Shape;241;p40"/>
          <p:cNvSpPr txBox="1"/>
          <p:nvPr/>
        </p:nvSpPr>
        <p:spPr>
          <a:xfrm>
            <a:off x="632925" y="2662850"/>
            <a:ext cx="3524100" cy="12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Asap"/>
                <a:ea typeface="Asap"/>
                <a:cs typeface="Asap"/>
                <a:sym typeface="Asap"/>
              </a:rPr>
              <a:t>. </a:t>
            </a:r>
            <a:endParaRPr sz="1200">
              <a:latin typeface="Asap"/>
              <a:ea typeface="Asap"/>
              <a:cs typeface="Asap"/>
              <a:sym typeface="Asap"/>
            </a:endParaRPr>
          </a:p>
        </p:txBody>
      </p:sp>
      <p:pic>
        <p:nvPicPr>
          <p:cNvPr id="242" name="Google Shape;242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2" y="152400"/>
            <a:ext cx="8765300" cy="44576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41"/>
          <p:cNvSpPr/>
          <p:nvPr/>
        </p:nvSpPr>
        <p:spPr>
          <a:xfrm>
            <a:off x="890100" y="904400"/>
            <a:ext cx="3019500" cy="393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48" name="Google Shape;248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22100" y="4718725"/>
            <a:ext cx="1342154" cy="146300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41"/>
          <p:cNvSpPr txBox="1"/>
          <p:nvPr/>
        </p:nvSpPr>
        <p:spPr>
          <a:xfrm>
            <a:off x="632925" y="2662850"/>
            <a:ext cx="3524100" cy="12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Asap"/>
                <a:ea typeface="Asap"/>
                <a:cs typeface="Asap"/>
                <a:sym typeface="Asap"/>
              </a:rPr>
              <a:t>. </a:t>
            </a:r>
            <a:endParaRPr sz="1200">
              <a:latin typeface="Asap"/>
              <a:ea typeface="Asap"/>
              <a:cs typeface="Asap"/>
              <a:sym typeface="Asap"/>
            </a:endParaRPr>
          </a:p>
        </p:txBody>
      </p:sp>
      <p:pic>
        <p:nvPicPr>
          <p:cNvPr id="250" name="Google Shape;250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" y="152400"/>
            <a:ext cx="8831525" cy="4366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42"/>
          <p:cNvSpPr/>
          <p:nvPr/>
        </p:nvSpPr>
        <p:spPr>
          <a:xfrm>
            <a:off x="890100" y="904400"/>
            <a:ext cx="3019500" cy="393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56" name="Google Shape;256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22100" y="4718725"/>
            <a:ext cx="1342154" cy="146300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42"/>
          <p:cNvSpPr txBox="1"/>
          <p:nvPr/>
        </p:nvSpPr>
        <p:spPr>
          <a:xfrm>
            <a:off x="632925" y="2662850"/>
            <a:ext cx="3524100" cy="12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Asap"/>
                <a:ea typeface="Asap"/>
                <a:cs typeface="Asap"/>
                <a:sym typeface="Asap"/>
              </a:rPr>
              <a:t>. </a:t>
            </a:r>
            <a:endParaRPr sz="1200">
              <a:latin typeface="Asap"/>
              <a:ea typeface="Asap"/>
              <a:cs typeface="Asap"/>
              <a:sym typeface="Asap"/>
            </a:endParaRPr>
          </a:p>
        </p:txBody>
      </p:sp>
      <p:pic>
        <p:nvPicPr>
          <p:cNvPr id="258" name="Google Shape;258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537573"/>
            <a:ext cx="9143999" cy="36950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43"/>
          <p:cNvSpPr/>
          <p:nvPr/>
        </p:nvSpPr>
        <p:spPr>
          <a:xfrm>
            <a:off x="890100" y="904400"/>
            <a:ext cx="3019500" cy="393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64" name="Google Shape;264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22100" y="4718725"/>
            <a:ext cx="1342154" cy="146300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43"/>
          <p:cNvSpPr txBox="1"/>
          <p:nvPr/>
        </p:nvSpPr>
        <p:spPr>
          <a:xfrm>
            <a:off x="632925" y="829850"/>
            <a:ext cx="3343200" cy="5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rgbClr val="DC5858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266" name="Google Shape;266;p43"/>
          <p:cNvSpPr txBox="1"/>
          <p:nvPr/>
        </p:nvSpPr>
        <p:spPr>
          <a:xfrm>
            <a:off x="632925" y="2662850"/>
            <a:ext cx="3524100" cy="12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Asap"/>
                <a:ea typeface="Asap"/>
                <a:cs typeface="Asap"/>
                <a:sym typeface="Asap"/>
              </a:rPr>
              <a:t>. </a:t>
            </a:r>
            <a:endParaRPr sz="1200">
              <a:latin typeface="Asap"/>
              <a:ea typeface="Asap"/>
              <a:cs typeface="Asap"/>
              <a:sym typeface="Asap"/>
            </a:endParaRPr>
          </a:p>
        </p:txBody>
      </p:sp>
      <p:sp>
        <p:nvSpPr>
          <p:cNvPr id="267" name="Google Shape;267;p43"/>
          <p:cNvSpPr txBox="1"/>
          <p:nvPr/>
        </p:nvSpPr>
        <p:spPr>
          <a:xfrm>
            <a:off x="370025" y="240525"/>
            <a:ext cx="8640300" cy="9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900" b="1">
                <a:solidFill>
                  <a:srgbClr val="C00000"/>
                </a:solidFill>
              </a:rPr>
              <a:t>Cash Match Marketing Plan</a:t>
            </a:r>
            <a:endParaRPr sz="4900" b="1">
              <a:solidFill>
                <a:srgbClr val="C00000"/>
              </a:solidFill>
            </a:endParaRPr>
          </a:p>
        </p:txBody>
      </p:sp>
      <p:sp>
        <p:nvSpPr>
          <p:cNvPr id="268" name="Google Shape;268;p43"/>
          <p:cNvSpPr txBox="1"/>
          <p:nvPr/>
        </p:nvSpPr>
        <p:spPr>
          <a:xfrm>
            <a:off x="446100" y="1179513"/>
            <a:ext cx="8251800" cy="32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 b="1"/>
              <a:t>This is your match.  Money that you will be spending to support your program.</a:t>
            </a:r>
            <a:endParaRPr sz="2000" b="1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 b="1"/>
              <a:t>Use the drop down box to select the best option for your planned spending</a:t>
            </a:r>
            <a:endParaRPr sz="2000" b="1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 b="1"/>
              <a:t>You have ten lines to create your cash match marketing plan</a:t>
            </a:r>
            <a:endParaRPr sz="2000" b="1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 b="1"/>
              <a:t>You will need to submit evidence of this spending including invoices, proof of payment, and images.</a:t>
            </a:r>
            <a:endParaRPr sz="2000" b="1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/>
          <p:nvPr/>
        </p:nvSpPr>
        <p:spPr>
          <a:xfrm>
            <a:off x="890100" y="904400"/>
            <a:ext cx="3019500" cy="393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8" name="Google Shape;10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22100" y="4718725"/>
            <a:ext cx="1342154" cy="14630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26"/>
          <p:cNvSpPr txBox="1"/>
          <p:nvPr/>
        </p:nvSpPr>
        <p:spPr>
          <a:xfrm>
            <a:off x="632925" y="829850"/>
            <a:ext cx="3343200" cy="5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rgbClr val="DC5858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10" name="Google Shape;110;p26"/>
          <p:cNvSpPr txBox="1"/>
          <p:nvPr/>
        </p:nvSpPr>
        <p:spPr>
          <a:xfrm>
            <a:off x="632925" y="2662850"/>
            <a:ext cx="3524100" cy="12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Asap"/>
                <a:ea typeface="Asap"/>
                <a:cs typeface="Asap"/>
                <a:sym typeface="Asap"/>
              </a:rPr>
              <a:t>. </a:t>
            </a:r>
            <a:endParaRPr sz="1200">
              <a:latin typeface="Asap"/>
              <a:ea typeface="Asap"/>
              <a:cs typeface="Asap"/>
              <a:sym typeface="Asap"/>
            </a:endParaRPr>
          </a:p>
        </p:txBody>
      </p:sp>
      <p:sp>
        <p:nvSpPr>
          <p:cNvPr id="111" name="Google Shape;111;p26"/>
          <p:cNvSpPr txBox="1"/>
          <p:nvPr/>
        </p:nvSpPr>
        <p:spPr>
          <a:xfrm>
            <a:off x="370025" y="240525"/>
            <a:ext cx="8251800" cy="7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 b="1">
                <a:solidFill>
                  <a:srgbClr val="C00000"/>
                </a:solidFill>
              </a:rPr>
              <a:t>VA250 Tourism Marketing Program</a:t>
            </a:r>
            <a:endParaRPr sz="3700" b="1">
              <a:solidFill>
                <a:srgbClr val="C00000"/>
              </a:solidFill>
            </a:endParaRPr>
          </a:p>
        </p:txBody>
      </p:sp>
      <p:sp>
        <p:nvSpPr>
          <p:cNvPr id="112" name="Google Shape;112;p26"/>
          <p:cNvSpPr txBox="1"/>
          <p:nvPr/>
        </p:nvSpPr>
        <p:spPr>
          <a:xfrm>
            <a:off x="267275" y="1071275"/>
            <a:ext cx="8251800" cy="35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 b="1"/>
              <a:t>First step in the VA250 initiative; partnership between VTC and the VA250 Commission</a:t>
            </a:r>
            <a:endParaRPr sz="2000" b="1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 b="1"/>
              <a:t>Designed to get localities forming committees and thinking about their VA250 and America’s 250th stories</a:t>
            </a:r>
            <a:endParaRPr sz="2000" b="1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 b="1"/>
              <a:t>Reimbursement grant program for marketing, including website design (but not maintenance)</a:t>
            </a:r>
            <a:endParaRPr sz="2000" b="1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 b="1"/>
              <a:t>We encourage localities to plan early and start scaffolding and phasing in programming over the next several years</a:t>
            </a:r>
            <a:endParaRPr sz="2000" b="1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44"/>
          <p:cNvSpPr/>
          <p:nvPr/>
        </p:nvSpPr>
        <p:spPr>
          <a:xfrm>
            <a:off x="890100" y="904400"/>
            <a:ext cx="3019500" cy="393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74" name="Google Shape;274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22100" y="4718725"/>
            <a:ext cx="1342154" cy="146300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44"/>
          <p:cNvSpPr txBox="1"/>
          <p:nvPr/>
        </p:nvSpPr>
        <p:spPr>
          <a:xfrm>
            <a:off x="632925" y="2662850"/>
            <a:ext cx="3524100" cy="12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Asap"/>
                <a:ea typeface="Asap"/>
                <a:cs typeface="Asap"/>
                <a:sym typeface="Asap"/>
              </a:rPr>
              <a:t>. </a:t>
            </a:r>
            <a:endParaRPr sz="1200">
              <a:latin typeface="Asap"/>
              <a:ea typeface="Asap"/>
              <a:cs typeface="Asap"/>
              <a:sym typeface="Asap"/>
            </a:endParaRPr>
          </a:p>
        </p:txBody>
      </p:sp>
      <p:pic>
        <p:nvPicPr>
          <p:cNvPr id="276" name="Google Shape;276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3" y="152400"/>
            <a:ext cx="8487876" cy="45222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45"/>
          <p:cNvSpPr/>
          <p:nvPr/>
        </p:nvSpPr>
        <p:spPr>
          <a:xfrm>
            <a:off x="890100" y="904400"/>
            <a:ext cx="3019500" cy="393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82" name="Google Shape;282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22100" y="4718725"/>
            <a:ext cx="1342154" cy="146300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p45"/>
          <p:cNvSpPr txBox="1"/>
          <p:nvPr/>
        </p:nvSpPr>
        <p:spPr>
          <a:xfrm>
            <a:off x="632925" y="829850"/>
            <a:ext cx="3343200" cy="5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rgbClr val="DC5858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284" name="Google Shape;284;p45"/>
          <p:cNvSpPr txBox="1"/>
          <p:nvPr/>
        </p:nvSpPr>
        <p:spPr>
          <a:xfrm>
            <a:off x="632925" y="2662850"/>
            <a:ext cx="3524100" cy="12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Asap"/>
                <a:ea typeface="Asap"/>
                <a:cs typeface="Asap"/>
                <a:sym typeface="Asap"/>
              </a:rPr>
              <a:t>. </a:t>
            </a:r>
            <a:endParaRPr sz="1200">
              <a:latin typeface="Asap"/>
              <a:ea typeface="Asap"/>
              <a:cs typeface="Asap"/>
              <a:sym typeface="Asap"/>
            </a:endParaRPr>
          </a:p>
        </p:txBody>
      </p:sp>
      <p:pic>
        <p:nvPicPr>
          <p:cNvPr id="285" name="Google Shape;285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89400"/>
            <a:ext cx="8991600" cy="4232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46"/>
          <p:cNvSpPr/>
          <p:nvPr/>
        </p:nvSpPr>
        <p:spPr>
          <a:xfrm>
            <a:off x="890100" y="904400"/>
            <a:ext cx="3019500" cy="393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91" name="Google Shape;291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22100" y="4718725"/>
            <a:ext cx="1342154" cy="146300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46"/>
          <p:cNvSpPr txBox="1"/>
          <p:nvPr/>
        </p:nvSpPr>
        <p:spPr>
          <a:xfrm>
            <a:off x="632925" y="829850"/>
            <a:ext cx="3343200" cy="5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rgbClr val="DC5858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293" name="Google Shape;293;p46"/>
          <p:cNvSpPr txBox="1"/>
          <p:nvPr/>
        </p:nvSpPr>
        <p:spPr>
          <a:xfrm>
            <a:off x="632925" y="2662850"/>
            <a:ext cx="3524100" cy="12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Asap"/>
                <a:ea typeface="Asap"/>
                <a:cs typeface="Asap"/>
                <a:sym typeface="Asap"/>
              </a:rPr>
              <a:t>. </a:t>
            </a:r>
            <a:endParaRPr sz="1200">
              <a:latin typeface="Asap"/>
              <a:ea typeface="Asap"/>
              <a:cs typeface="Asap"/>
              <a:sym typeface="Asap"/>
            </a:endParaRPr>
          </a:p>
        </p:txBody>
      </p:sp>
      <p:pic>
        <p:nvPicPr>
          <p:cNvPr id="294" name="Google Shape;294;p46"/>
          <p:cNvPicPr preferRelativeResize="0"/>
          <p:nvPr/>
        </p:nvPicPr>
        <p:blipFill rotWithShape="1">
          <a:blip r:embed="rId4">
            <a:alphaModFix/>
          </a:blip>
          <a:srcRect r="51238"/>
          <a:stretch/>
        </p:blipFill>
        <p:spPr>
          <a:xfrm>
            <a:off x="1040475" y="2313100"/>
            <a:ext cx="6175200" cy="1583050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p46"/>
          <p:cNvSpPr txBox="1"/>
          <p:nvPr/>
        </p:nvSpPr>
        <p:spPr>
          <a:xfrm>
            <a:off x="370025" y="240525"/>
            <a:ext cx="8640300" cy="9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900" b="1">
                <a:solidFill>
                  <a:srgbClr val="C00000"/>
                </a:solidFill>
              </a:rPr>
              <a:t>Check Your TOTALS!</a:t>
            </a:r>
            <a:endParaRPr sz="4900" b="1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47"/>
          <p:cNvSpPr/>
          <p:nvPr/>
        </p:nvSpPr>
        <p:spPr>
          <a:xfrm>
            <a:off x="890100" y="904400"/>
            <a:ext cx="3019500" cy="393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01" name="Google Shape;301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22100" y="4718725"/>
            <a:ext cx="1342154" cy="146300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p47"/>
          <p:cNvSpPr txBox="1"/>
          <p:nvPr/>
        </p:nvSpPr>
        <p:spPr>
          <a:xfrm>
            <a:off x="632925" y="829850"/>
            <a:ext cx="3343200" cy="5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rgbClr val="DC5858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303" name="Google Shape;303;p47"/>
          <p:cNvSpPr txBox="1"/>
          <p:nvPr/>
        </p:nvSpPr>
        <p:spPr>
          <a:xfrm>
            <a:off x="632925" y="2662850"/>
            <a:ext cx="3524100" cy="12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Asap"/>
                <a:ea typeface="Asap"/>
                <a:cs typeface="Asap"/>
                <a:sym typeface="Asap"/>
              </a:rPr>
              <a:t>. </a:t>
            </a:r>
            <a:endParaRPr sz="1200">
              <a:latin typeface="Asap"/>
              <a:ea typeface="Asap"/>
              <a:cs typeface="Asap"/>
              <a:sym typeface="Asap"/>
            </a:endParaRPr>
          </a:p>
        </p:txBody>
      </p:sp>
      <p:sp>
        <p:nvSpPr>
          <p:cNvPr id="304" name="Google Shape;304;p47"/>
          <p:cNvSpPr txBox="1"/>
          <p:nvPr/>
        </p:nvSpPr>
        <p:spPr>
          <a:xfrm>
            <a:off x="370025" y="240525"/>
            <a:ext cx="8640300" cy="9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900" b="1">
                <a:solidFill>
                  <a:srgbClr val="C00000"/>
                </a:solidFill>
              </a:rPr>
              <a:t>Marketing Description</a:t>
            </a:r>
            <a:endParaRPr sz="4900" b="1">
              <a:solidFill>
                <a:srgbClr val="C00000"/>
              </a:solidFill>
            </a:endParaRPr>
          </a:p>
        </p:txBody>
      </p:sp>
      <p:sp>
        <p:nvSpPr>
          <p:cNvPr id="305" name="Google Shape;305;p47"/>
          <p:cNvSpPr txBox="1"/>
          <p:nvPr/>
        </p:nvSpPr>
        <p:spPr>
          <a:xfrm>
            <a:off x="564275" y="1483838"/>
            <a:ext cx="8251800" cy="264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 b="1"/>
              <a:t>Thoroughly describe what you are spending money on</a:t>
            </a:r>
            <a:endParaRPr sz="2000" b="1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 b="1"/>
              <a:t>Indicate specific placement dates, media channels, and target demographics</a:t>
            </a:r>
            <a:endParaRPr sz="2000" b="1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 b="1"/>
              <a:t>Use research to justify your targets and marketing channels</a:t>
            </a:r>
            <a:endParaRPr sz="2000" b="1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48"/>
          <p:cNvSpPr/>
          <p:nvPr/>
        </p:nvSpPr>
        <p:spPr>
          <a:xfrm>
            <a:off x="890100" y="904400"/>
            <a:ext cx="3019500" cy="393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11" name="Google Shape;311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22100" y="4718725"/>
            <a:ext cx="1342154" cy="146300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Google Shape;312;p48"/>
          <p:cNvSpPr txBox="1"/>
          <p:nvPr/>
        </p:nvSpPr>
        <p:spPr>
          <a:xfrm>
            <a:off x="632925" y="829850"/>
            <a:ext cx="3343200" cy="5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rgbClr val="DC5858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313" name="Google Shape;313;p48"/>
          <p:cNvSpPr txBox="1"/>
          <p:nvPr/>
        </p:nvSpPr>
        <p:spPr>
          <a:xfrm>
            <a:off x="632925" y="2662850"/>
            <a:ext cx="3524100" cy="12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Asap"/>
                <a:ea typeface="Asap"/>
                <a:cs typeface="Asap"/>
                <a:sym typeface="Asap"/>
              </a:rPr>
              <a:t>. </a:t>
            </a:r>
            <a:endParaRPr sz="1200">
              <a:latin typeface="Asap"/>
              <a:ea typeface="Asap"/>
              <a:cs typeface="Asap"/>
              <a:sym typeface="Asap"/>
            </a:endParaRPr>
          </a:p>
        </p:txBody>
      </p:sp>
      <p:sp>
        <p:nvSpPr>
          <p:cNvPr id="314" name="Google Shape;314;p48"/>
          <p:cNvSpPr txBox="1"/>
          <p:nvPr/>
        </p:nvSpPr>
        <p:spPr>
          <a:xfrm>
            <a:off x="370025" y="240525"/>
            <a:ext cx="8640300" cy="9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900" b="1">
                <a:solidFill>
                  <a:srgbClr val="C00000"/>
                </a:solidFill>
              </a:rPr>
              <a:t>Marketing Plan</a:t>
            </a:r>
            <a:endParaRPr sz="4900" b="1">
              <a:solidFill>
                <a:srgbClr val="C00000"/>
              </a:solidFill>
            </a:endParaRPr>
          </a:p>
        </p:txBody>
      </p:sp>
      <p:sp>
        <p:nvSpPr>
          <p:cNvPr id="315" name="Google Shape;315;p48"/>
          <p:cNvSpPr txBox="1"/>
          <p:nvPr/>
        </p:nvSpPr>
        <p:spPr>
          <a:xfrm>
            <a:off x="446100" y="1179513"/>
            <a:ext cx="8251800" cy="29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 b="1"/>
              <a:t>This is marketing expenses that you want reimbursement for</a:t>
            </a:r>
            <a:endParaRPr sz="2000" b="1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 b="1"/>
              <a:t>Use the drop down box to select the best option for your planned spending</a:t>
            </a:r>
            <a:endParaRPr sz="2000" b="1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 b="1"/>
              <a:t>You have ten lines to create your marketing plan</a:t>
            </a:r>
            <a:endParaRPr sz="2000" b="1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 b="1"/>
              <a:t>You will need to submit evidence of this spending including invoices, proof of payment, and images.</a:t>
            </a:r>
            <a:endParaRPr sz="2000" b="1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49"/>
          <p:cNvSpPr/>
          <p:nvPr/>
        </p:nvSpPr>
        <p:spPr>
          <a:xfrm>
            <a:off x="890100" y="904400"/>
            <a:ext cx="3019500" cy="393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21" name="Google Shape;321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22100" y="4718725"/>
            <a:ext cx="1342154" cy="146300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Google Shape;322;p49"/>
          <p:cNvSpPr txBox="1"/>
          <p:nvPr/>
        </p:nvSpPr>
        <p:spPr>
          <a:xfrm>
            <a:off x="632925" y="829850"/>
            <a:ext cx="3343200" cy="5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rgbClr val="DC5858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323" name="Google Shape;323;p49"/>
          <p:cNvSpPr txBox="1"/>
          <p:nvPr/>
        </p:nvSpPr>
        <p:spPr>
          <a:xfrm>
            <a:off x="632925" y="2662850"/>
            <a:ext cx="3524100" cy="12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Asap"/>
                <a:ea typeface="Asap"/>
                <a:cs typeface="Asap"/>
                <a:sym typeface="Asap"/>
              </a:rPr>
              <a:t>. </a:t>
            </a:r>
            <a:endParaRPr sz="1200">
              <a:latin typeface="Asap"/>
              <a:ea typeface="Asap"/>
              <a:cs typeface="Asap"/>
              <a:sym typeface="Asap"/>
            </a:endParaRPr>
          </a:p>
        </p:txBody>
      </p:sp>
      <p:pic>
        <p:nvPicPr>
          <p:cNvPr id="324" name="Google Shape;324;p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8100" y="152400"/>
            <a:ext cx="8707800" cy="4399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50"/>
          <p:cNvSpPr/>
          <p:nvPr/>
        </p:nvSpPr>
        <p:spPr>
          <a:xfrm>
            <a:off x="890100" y="904400"/>
            <a:ext cx="3019500" cy="393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30" name="Google Shape;330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22100" y="4718725"/>
            <a:ext cx="1342154" cy="146300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Google Shape;331;p50"/>
          <p:cNvSpPr txBox="1"/>
          <p:nvPr/>
        </p:nvSpPr>
        <p:spPr>
          <a:xfrm>
            <a:off x="632925" y="829850"/>
            <a:ext cx="3343200" cy="5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rgbClr val="DC5858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332" name="Google Shape;332;p50"/>
          <p:cNvSpPr txBox="1"/>
          <p:nvPr/>
        </p:nvSpPr>
        <p:spPr>
          <a:xfrm>
            <a:off x="632925" y="2662850"/>
            <a:ext cx="3524100" cy="12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Asap"/>
                <a:ea typeface="Asap"/>
                <a:cs typeface="Asap"/>
                <a:sym typeface="Asap"/>
              </a:rPr>
              <a:t>. </a:t>
            </a:r>
            <a:endParaRPr sz="1200">
              <a:latin typeface="Asap"/>
              <a:ea typeface="Asap"/>
              <a:cs typeface="Asap"/>
              <a:sym typeface="Asap"/>
            </a:endParaRPr>
          </a:p>
        </p:txBody>
      </p:sp>
      <p:sp>
        <p:nvSpPr>
          <p:cNvPr id="333" name="Google Shape;333;p50"/>
          <p:cNvSpPr txBox="1"/>
          <p:nvPr/>
        </p:nvSpPr>
        <p:spPr>
          <a:xfrm>
            <a:off x="370025" y="240525"/>
            <a:ext cx="8640300" cy="9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900" b="1">
                <a:solidFill>
                  <a:srgbClr val="C00000"/>
                </a:solidFill>
              </a:rPr>
              <a:t>Marketing Description</a:t>
            </a:r>
            <a:endParaRPr sz="4900" b="1">
              <a:solidFill>
                <a:srgbClr val="C00000"/>
              </a:solidFill>
            </a:endParaRPr>
          </a:p>
        </p:txBody>
      </p:sp>
      <p:sp>
        <p:nvSpPr>
          <p:cNvPr id="334" name="Google Shape;334;p50"/>
          <p:cNvSpPr txBox="1"/>
          <p:nvPr/>
        </p:nvSpPr>
        <p:spPr>
          <a:xfrm>
            <a:off x="564275" y="1483838"/>
            <a:ext cx="8251800" cy="264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 b="1"/>
              <a:t>Thoroughly describe what you are spending money on</a:t>
            </a:r>
            <a:endParaRPr sz="2000" b="1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 b="1"/>
              <a:t>Indicate specific placement dates, media channels, and target demographics</a:t>
            </a:r>
            <a:endParaRPr sz="2000" b="1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 b="1"/>
              <a:t>Use research to justify your targets and marketing channels</a:t>
            </a:r>
            <a:endParaRPr sz="2000" b="1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51"/>
          <p:cNvSpPr/>
          <p:nvPr/>
        </p:nvSpPr>
        <p:spPr>
          <a:xfrm>
            <a:off x="890100" y="904400"/>
            <a:ext cx="3019500" cy="393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40" name="Google Shape;340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22100" y="4718725"/>
            <a:ext cx="1342154" cy="146300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Google Shape;341;p51"/>
          <p:cNvSpPr txBox="1"/>
          <p:nvPr/>
        </p:nvSpPr>
        <p:spPr>
          <a:xfrm>
            <a:off x="632925" y="829850"/>
            <a:ext cx="3343200" cy="5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rgbClr val="DC5858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342" name="Google Shape;342;p51"/>
          <p:cNvSpPr txBox="1"/>
          <p:nvPr/>
        </p:nvSpPr>
        <p:spPr>
          <a:xfrm>
            <a:off x="632925" y="2662850"/>
            <a:ext cx="3524100" cy="12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Asap"/>
                <a:ea typeface="Asap"/>
                <a:cs typeface="Asap"/>
                <a:sym typeface="Asap"/>
              </a:rPr>
              <a:t>. </a:t>
            </a:r>
            <a:endParaRPr sz="1200">
              <a:latin typeface="Asap"/>
              <a:ea typeface="Asap"/>
              <a:cs typeface="Asap"/>
              <a:sym typeface="Asap"/>
            </a:endParaRPr>
          </a:p>
        </p:txBody>
      </p:sp>
      <p:pic>
        <p:nvPicPr>
          <p:cNvPr id="343" name="Google Shape;343;p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9225" y="241300"/>
            <a:ext cx="7425550" cy="4477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52"/>
          <p:cNvSpPr/>
          <p:nvPr/>
        </p:nvSpPr>
        <p:spPr>
          <a:xfrm>
            <a:off x="890100" y="904400"/>
            <a:ext cx="3019500" cy="393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49" name="Google Shape;349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22100" y="4718725"/>
            <a:ext cx="1342154" cy="146300"/>
          </a:xfrm>
          <a:prstGeom prst="rect">
            <a:avLst/>
          </a:prstGeom>
          <a:noFill/>
          <a:ln>
            <a:noFill/>
          </a:ln>
        </p:spPr>
      </p:pic>
      <p:sp>
        <p:nvSpPr>
          <p:cNvPr id="350" name="Google Shape;350;p52"/>
          <p:cNvSpPr txBox="1"/>
          <p:nvPr/>
        </p:nvSpPr>
        <p:spPr>
          <a:xfrm>
            <a:off x="632925" y="829850"/>
            <a:ext cx="3343200" cy="5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rgbClr val="DC5858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351" name="Google Shape;351;p52"/>
          <p:cNvSpPr txBox="1"/>
          <p:nvPr/>
        </p:nvSpPr>
        <p:spPr>
          <a:xfrm>
            <a:off x="632925" y="2662850"/>
            <a:ext cx="3524100" cy="12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Asap"/>
                <a:ea typeface="Asap"/>
                <a:cs typeface="Asap"/>
                <a:sym typeface="Asap"/>
              </a:rPr>
              <a:t>. </a:t>
            </a:r>
            <a:endParaRPr sz="1200">
              <a:latin typeface="Asap"/>
              <a:ea typeface="Asap"/>
              <a:cs typeface="Asap"/>
              <a:sym typeface="Asap"/>
            </a:endParaRPr>
          </a:p>
        </p:txBody>
      </p:sp>
      <p:sp>
        <p:nvSpPr>
          <p:cNvPr id="352" name="Google Shape;352;p52"/>
          <p:cNvSpPr txBox="1"/>
          <p:nvPr/>
        </p:nvSpPr>
        <p:spPr>
          <a:xfrm>
            <a:off x="251850" y="462550"/>
            <a:ext cx="8640300" cy="395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900" b="1">
                <a:solidFill>
                  <a:srgbClr val="C00000"/>
                </a:solidFill>
              </a:rPr>
              <a:t>Check Your TOTALS!</a:t>
            </a:r>
            <a:endParaRPr sz="4900" b="1">
              <a:solidFill>
                <a:srgbClr val="C000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900" b="1">
              <a:solidFill>
                <a:srgbClr val="C000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900" b="1">
                <a:solidFill>
                  <a:srgbClr val="C00000"/>
                </a:solidFill>
              </a:rPr>
              <a:t>Upload Sign Text!</a:t>
            </a:r>
            <a:endParaRPr sz="4900" b="1">
              <a:solidFill>
                <a:srgbClr val="C000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900" b="1">
              <a:solidFill>
                <a:srgbClr val="C000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900" b="1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53"/>
          <p:cNvSpPr/>
          <p:nvPr/>
        </p:nvSpPr>
        <p:spPr>
          <a:xfrm>
            <a:off x="890100" y="904400"/>
            <a:ext cx="3019500" cy="393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58" name="Google Shape;358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22100" y="4718725"/>
            <a:ext cx="1342154" cy="146300"/>
          </a:xfrm>
          <a:prstGeom prst="rect">
            <a:avLst/>
          </a:prstGeom>
          <a:noFill/>
          <a:ln>
            <a:noFill/>
          </a:ln>
        </p:spPr>
      </p:pic>
      <p:sp>
        <p:nvSpPr>
          <p:cNvPr id="359" name="Google Shape;359;p53"/>
          <p:cNvSpPr txBox="1"/>
          <p:nvPr/>
        </p:nvSpPr>
        <p:spPr>
          <a:xfrm>
            <a:off x="632925" y="829850"/>
            <a:ext cx="3343200" cy="5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rgbClr val="DC5858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360" name="Google Shape;360;p53"/>
          <p:cNvSpPr txBox="1"/>
          <p:nvPr/>
        </p:nvSpPr>
        <p:spPr>
          <a:xfrm>
            <a:off x="632925" y="2662850"/>
            <a:ext cx="3524100" cy="12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Asap"/>
                <a:ea typeface="Asap"/>
                <a:cs typeface="Asap"/>
                <a:sym typeface="Asap"/>
              </a:rPr>
              <a:t>. </a:t>
            </a:r>
            <a:endParaRPr sz="1200">
              <a:latin typeface="Asap"/>
              <a:ea typeface="Asap"/>
              <a:cs typeface="Asap"/>
              <a:sym typeface="Asap"/>
            </a:endParaRPr>
          </a:p>
        </p:txBody>
      </p:sp>
      <p:pic>
        <p:nvPicPr>
          <p:cNvPr id="361" name="Google Shape;361;p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52400"/>
            <a:ext cx="8991599" cy="37476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7"/>
          <p:cNvSpPr/>
          <p:nvPr/>
        </p:nvSpPr>
        <p:spPr>
          <a:xfrm>
            <a:off x="890100" y="904400"/>
            <a:ext cx="3019500" cy="393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8" name="Google Shape;118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22100" y="4718725"/>
            <a:ext cx="1342154" cy="1463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27"/>
          <p:cNvSpPr txBox="1"/>
          <p:nvPr/>
        </p:nvSpPr>
        <p:spPr>
          <a:xfrm>
            <a:off x="632925" y="829850"/>
            <a:ext cx="3343200" cy="5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rgbClr val="DC5858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20" name="Google Shape;120;p27"/>
          <p:cNvSpPr txBox="1"/>
          <p:nvPr/>
        </p:nvSpPr>
        <p:spPr>
          <a:xfrm>
            <a:off x="632925" y="2662850"/>
            <a:ext cx="3524100" cy="12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Asap"/>
                <a:ea typeface="Asap"/>
                <a:cs typeface="Asap"/>
                <a:sym typeface="Asap"/>
              </a:rPr>
              <a:t>. </a:t>
            </a:r>
            <a:endParaRPr sz="1200">
              <a:latin typeface="Asap"/>
              <a:ea typeface="Asap"/>
              <a:cs typeface="Asap"/>
              <a:sym typeface="Asap"/>
            </a:endParaRPr>
          </a:p>
        </p:txBody>
      </p:sp>
      <p:sp>
        <p:nvSpPr>
          <p:cNvPr id="121" name="Google Shape;121;p27"/>
          <p:cNvSpPr txBox="1"/>
          <p:nvPr/>
        </p:nvSpPr>
        <p:spPr>
          <a:xfrm>
            <a:off x="446100" y="0"/>
            <a:ext cx="8251800" cy="1692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900" b="1" dirty="0">
                <a:solidFill>
                  <a:srgbClr val="C00000"/>
                </a:solidFill>
              </a:rPr>
              <a:t>VA250 Commission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900" b="1" dirty="0">
                <a:solidFill>
                  <a:srgbClr val="C00000"/>
                </a:solidFill>
              </a:rPr>
              <a:t>Welcome Message</a:t>
            </a:r>
            <a:endParaRPr sz="4900" b="1" dirty="0">
              <a:solidFill>
                <a:srgbClr val="C00000"/>
              </a:solidFill>
            </a:endParaRPr>
          </a:p>
        </p:txBody>
      </p:sp>
      <p:pic>
        <p:nvPicPr>
          <p:cNvPr id="2" name="IMG_5933">
            <a:hlinkClick r:id="" action="ppaction://media"/>
            <a:extLst>
              <a:ext uri="{FF2B5EF4-FFF2-40B4-BE49-F238E27FC236}">
                <a16:creationId xmlns:a16="http://schemas.microsoft.com/office/drawing/2014/main" id="{DAF8D4EE-31AA-91D4-24A4-C430B9C009E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894639" y="1692741"/>
            <a:ext cx="4997076" cy="28152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91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54"/>
          <p:cNvSpPr/>
          <p:nvPr/>
        </p:nvSpPr>
        <p:spPr>
          <a:xfrm>
            <a:off x="890100" y="904400"/>
            <a:ext cx="3019500" cy="393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67" name="Google Shape;367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22100" y="4718725"/>
            <a:ext cx="1342154" cy="146300"/>
          </a:xfrm>
          <a:prstGeom prst="rect">
            <a:avLst/>
          </a:prstGeom>
          <a:noFill/>
          <a:ln>
            <a:noFill/>
          </a:ln>
        </p:spPr>
      </p:pic>
      <p:sp>
        <p:nvSpPr>
          <p:cNvPr id="368" name="Google Shape;368;p54"/>
          <p:cNvSpPr txBox="1"/>
          <p:nvPr/>
        </p:nvSpPr>
        <p:spPr>
          <a:xfrm>
            <a:off x="632925" y="829850"/>
            <a:ext cx="3343200" cy="5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rgbClr val="DC5858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369" name="Google Shape;369;p54"/>
          <p:cNvSpPr txBox="1"/>
          <p:nvPr/>
        </p:nvSpPr>
        <p:spPr>
          <a:xfrm>
            <a:off x="632925" y="2662850"/>
            <a:ext cx="3524100" cy="12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Asap"/>
                <a:ea typeface="Asap"/>
                <a:cs typeface="Asap"/>
                <a:sym typeface="Asap"/>
              </a:rPr>
              <a:t>. </a:t>
            </a:r>
            <a:endParaRPr sz="1200">
              <a:latin typeface="Asap"/>
              <a:ea typeface="Asap"/>
              <a:cs typeface="Asap"/>
              <a:sym typeface="Asap"/>
            </a:endParaRPr>
          </a:p>
        </p:txBody>
      </p:sp>
      <p:sp>
        <p:nvSpPr>
          <p:cNvPr id="370" name="Google Shape;370;p54"/>
          <p:cNvSpPr txBox="1"/>
          <p:nvPr/>
        </p:nvSpPr>
        <p:spPr>
          <a:xfrm>
            <a:off x="370025" y="240525"/>
            <a:ext cx="8640300" cy="9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900" b="1">
                <a:solidFill>
                  <a:srgbClr val="C00000"/>
                </a:solidFill>
              </a:rPr>
              <a:t>Performance Measures</a:t>
            </a:r>
            <a:endParaRPr sz="4900" b="1">
              <a:solidFill>
                <a:srgbClr val="C00000"/>
              </a:solidFill>
            </a:endParaRPr>
          </a:p>
        </p:txBody>
      </p:sp>
      <p:sp>
        <p:nvSpPr>
          <p:cNvPr id="371" name="Google Shape;371;p54"/>
          <p:cNvSpPr txBox="1"/>
          <p:nvPr/>
        </p:nvSpPr>
        <p:spPr>
          <a:xfrm>
            <a:off x="564275" y="1483838"/>
            <a:ext cx="8251800" cy="23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 b="1"/>
              <a:t>Choose performance measures that work for your program</a:t>
            </a:r>
            <a:endParaRPr sz="2000" b="1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 b="1"/>
              <a:t>Slight increases are OK for this program</a:t>
            </a:r>
            <a:endParaRPr sz="2000" b="1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 b="1"/>
              <a:t>You must choose THREE Performance Measures</a:t>
            </a:r>
            <a:endParaRPr sz="2000" b="1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55"/>
          <p:cNvSpPr/>
          <p:nvPr/>
        </p:nvSpPr>
        <p:spPr>
          <a:xfrm>
            <a:off x="890100" y="904400"/>
            <a:ext cx="3019500" cy="393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77" name="Google Shape;377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22100" y="4718725"/>
            <a:ext cx="1342154" cy="146300"/>
          </a:xfrm>
          <a:prstGeom prst="rect">
            <a:avLst/>
          </a:prstGeom>
          <a:noFill/>
          <a:ln>
            <a:noFill/>
          </a:ln>
        </p:spPr>
      </p:pic>
      <p:sp>
        <p:nvSpPr>
          <p:cNvPr id="378" name="Google Shape;378;p55"/>
          <p:cNvSpPr txBox="1"/>
          <p:nvPr/>
        </p:nvSpPr>
        <p:spPr>
          <a:xfrm>
            <a:off x="632925" y="829850"/>
            <a:ext cx="3343200" cy="5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rgbClr val="DC5858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379" name="Google Shape;379;p55"/>
          <p:cNvSpPr txBox="1"/>
          <p:nvPr/>
        </p:nvSpPr>
        <p:spPr>
          <a:xfrm>
            <a:off x="632925" y="2662850"/>
            <a:ext cx="3524100" cy="12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Asap"/>
                <a:ea typeface="Asap"/>
                <a:cs typeface="Asap"/>
                <a:sym typeface="Asap"/>
              </a:rPr>
              <a:t>. </a:t>
            </a:r>
            <a:endParaRPr sz="1200">
              <a:latin typeface="Asap"/>
              <a:ea typeface="Asap"/>
              <a:cs typeface="Asap"/>
              <a:sym typeface="Asap"/>
            </a:endParaRPr>
          </a:p>
        </p:txBody>
      </p:sp>
      <p:pic>
        <p:nvPicPr>
          <p:cNvPr id="380" name="Google Shape;380;p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" y="263425"/>
            <a:ext cx="8991600" cy="3395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56"/>
          <p:cNvSpPr/>
          <p:nvPr/>
        </p:nvSpPr>
        <p:spPr>
          <a:xfrm>
            <a:off x="890100" y="904400"/>
            <a:ext cx="3019500" cy="393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86" name="Google Shape;386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22100" y="4718725"/>
            <a:ext cx="1342154" cy="146300"/>
          </a:xfrm>
          <a:prstGeom prst="rect">
            <a:avLst/>
          </a:prstGeom>
          <a:noFill/>
          <a:ln>
            <a:noFill/>
          </a:ln>
        </p:spPr>
      </p:pic>
      <p:sp>
        <p:nvSpPr>
          <p:cNvPr id="387" name="Google Shape;387;p56"/>
          <p:cNvSpPr txBox="1"/>
          <p:nvPr/>
        </p:nvSpPr>
        <p:spPr>
          <a:xfrm>
            <a:off x="632925" y="2662850"/>
            <a:ext cx="3524100" cy="12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Asap"/>
                <a:ea typeface="Asap"/>
                <a:cs typeface="Asap"/>
                <a:sym typeface="Asap"/>
              </a:rPr>
              <a:t>. </a:t>
            </a:r>
            <a:endParaRPr sz="1200">
              <a:latin typeface="Asap"/>
              <a:ea typeface="Asap"/>
              <a:cs typeface="Asap"/>
              <a:sym typeface="Asap"/>
            </a:endParaRPr>
          </a:p>
        </p:txBody>
      </p:sp>
      <p:pic>
        <p:nvPicPr>
          <p:cNvPr id="388" name="Google Shape;388;p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33900" y="170875"/>
            <a:ext cx="5676201" cy="427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57"/>
          <p:cNvSpPr/>
          <p:nvPr/>
        </p:nvSpPr>
        <p:spPr>
          <a:xfrm>
            <a:off x="890100" y="904400"/>
            <a:ext cx="3019500" cy="393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94" name="Google Shape;394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22100" y="4718725"/>
            <a:ext cx="1342154" cy="146300"/>
          </a:xfrm>
          <a:prstGeom prst="rect">
            <a:avLst/>
          </a:prstGeom>
          <a:noFill/>
          <a:ln>
            <a:noFill/>
          </a:ln>
        </p:spPr>
      </p:pic>
      <p:sp>
        <p:nvSpPr>
          <p:cNvPr id="395" name="Google Shape;395;p57"/>
          <p:cNvSpPr txBox="1"/>
          <p:nvPr/>
        </p:nvSpPr>
        <p:spPr>
          <a:xfrm>
            <a:off x="632925" y="829850"/>
            <a:ext cx="3343200" cy="5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rgbClr val="DC5858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396" name="Google Shape;396;p57"/>
          <p:cNvSpPr txBox="1"/>
          <p:nvPr/>
        </p:nvSpPr>
        <p:spPr>
          <a:xfrm>
            <a:off x="632925" y="2662850"/>
            <a:ext cx="3524100" cy="12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Asap"/>
                <a:ea typeface="Asap"/>
                <a:cs typeface="Asap"/>
                <a:sym typeface="Asap"/>
              </a:rPr>
              <a:t>. </a:t>
            </a:r>
            <a:endParaRPr sz="1200">
              <a:latin typeface="Asap"/>
              <a:ea typeface="Asap"/>
              <a:cs typeface="Asap"/>
              <a:sym typeface="Asap"/>
            </a:endParaRPr>
          </a:p>
        </p:txBody>
      </p:sp>
      <p:sp>
        <p:nvSpPr>
          <p:cNvPr id="397" name="Google Shape;397;p57"/>
          <p:cNvSpPr txBox="1"/>
          <p:nvPr/>
        </p:nvSpPr>
        <p:spPr>
          <a:xfrm>
            <a:off x="370025" y="240525"/>
            <a:ext cx="8640300" cy="9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900" b="1">
                <a:solidFill>
                  <a:srgbClr val="C00000"/>
                </a:solidFill>
              </a:rPr>
              <a:t>What if….</a:t>
            </a:r>
            <a:endParaRPr sz="4900" b="1">
              <a:solidFill>
                <a:srgbClr val="C00000"/>
              </a:solidFill>
            </a:endParaRPr>
          </a:p>
        </p:txBody>
      </p:sp>
      <p:sp>
        <p:nvSpPr>
          <p:cNvPr id="398" name="Google Shape;398;p57"/>
          <p:cNvSpPr txBox="1"/>
          <p:nvPr/>
        </p:nvSpPr>
        <p:spPr>
          <a:xfrm>
            <a:off x="564275" y="1483838"/>
            <a:ext cx="8251800" cy="264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 b="1"/>
              <a:t>Indicate how this program will continue after the grant program dates</a:t>
            </a:r>
            <a:endParaRPr sz="2000" b="1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 b="1"/>
              <a:t>Indicate how you would continue this program if you only receive a partial award</a:t>
            </a:r>
            <a:endParaRPr sz="20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58"/>
          <p:cNvSpPr/>
          <p:nvPr/>
        </p:nvSpPr>
        <p:spPr>
          <a:xfrm>
            <a:off x="890100" y="904400"/>
            <a:ext cx="3019500" cy="393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04" name="Google Shape;404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22100" y="4718725"/>
            <a:ext cx="1342154" cy="146300"/>
          </a:xfrm>
          <a:prstGeom prst="rect">
            <a:avLst/>
          </a:prstGeom>
          <a:noFill/>
          <a:ln>
            <a:noFill/>
          </a:ln>
        </p:spPr>
      </p:pic>
      <p:sp>
        <p:nvSpPr>
          <p:cNvPr id="405" name="Google Shape;405;p58"/>
          <p:cNvSpPr txBox="1"/>
          <p:nvPr/>
        </p:nvSpPr>
        <p:spPr>
          <a:xfrm>
            <a:off x="632925" y="2662850"/>
            <a:ext cx="3524100" cy="12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Asap"/>
                <a:ea typeface="Asap"/>
                <a:cs typeface="Asap"/>
                <a:sym typeface="Asap"/>
              </a:rPr>
              <a:t>. </a:t>
            </a:r>
            <a:endParaRPr sz="1200">
              <a:latin typeface="Asap"/>
              <a:ea typeface="Asap"/>
              <a:cs typeface="Asap"/>
              <a:sym typeface="Asap"/>
            </a:endParaRPr>
          </a:p>
        </p:txBody>
      </p:sp>
      <p:pic>
        <p:nvPicPr>
          <p:cNvPr id="406" name="Google Shape;406;p5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" y="152400"/>
            <a:ext cx="8691576" cy="44270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59"/>
          <p:cNvSpPr/>
          <p:nvPr/>
        </p:nvSpPr>
        <p:spPr>
          <a:xfrm>
            <a:off x="890100" y="904400"/>
            <a:ext cx="3019500" cy="393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12" name="Google Shape;412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22100" y="4718725"/>
            <a:ext cx="1342154" cy="146300"/>
          </a:xfrm>
          <a:prstGeom prst="rect">
            <a:avLst/>
          </a:prstGeom>
          <a:noFill/>
          <a:ln>
            <a:noFill/>
          </a:ln>
        </p:spPr>
      </p:pic>
      <p:sp>
        <p:nvSpPr>
          <p:cNvPr id="413" name="Google Shape;413;p59"/>
          <p:cNvSpPr txBox="1"/>
          <p:nvPr/>
        </p:nvSpPr>
        <p:spPr>
          <a:xfrm>
            <a:off x="632925" y="829850"/>
            <a:ext cx="3343200" cy="5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rgbClr val="DC5858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414" name="Google Shape;414;p59"/>
          <p:cNvSpPr txBox="1"/>
          <p:nvPr/>
        </p:nvSpPr>
        <p:spPr>
          <a:xfrm>
            <a:off x="632925" y="2662850"/>
            <a:ext cx="3524100" cy="12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Asap"/>
                <a:ea typeface="Asap"/>
                <a:cs typeface="Asap"/>
                <a:sym typeface="Asap"/>
              </a:rPr>
              <a:t>. </a:t>
            </a:r>
            <a:endParaRPr sz="1200">
              <a:latin typeface="Asap"/>
              <a:ea typeface="Asap"/>
              <a:cs typeface="Asap"/>
              <a:sym typeface="Asap"/>
            </a:endParaRPr>
          </a:p>
        </p:txBody>
      </p:sp>
      <p:sp>
        <p:nvSpPr>
          <p:cNvPr id="415" name="Google Shape;415;p59"/>
          <p:cNvSpPr txBox="1"/>
          <p:nvPr/>
        </p:nvSpPr>
        <p:spPr>
          <a:xfrm>
            <a:off x="370025" y="265275"/>
            <a:ext cx="8640300" cy="9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900" b="1">
                <a:solidFill>
                  <a:srgbClr val="C00000"/>
                </a:solidFill>
              </a:rPr>
              <a:t>Activation–Bonus</a:t>
            </a:r>
            <a:endParaRPr sz="4900" b="1">
              <a:solidFill>
                <a:srgbClr val="C00000"/>
              </a:solidFill>
            </a:endParaRPr>
          </a:p>
        </p:txBody>
      </p:sp>
      <p:sp>
        <p:nvSpPr>
          <p:cNvPr id="416" name="Google Shape;416;p59"/>
          <p:cNvSpPr txBox="1"/>
          <p:nvPr/>
        </p:nvSpPr>
        <p:spPr>
          <a:xfrm>
            <a:off x="564275" y="1483838"/>
            <a:ext cx="8251800" cy="29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 b="1"/>
              <a:t>You can earn bonus points</a:t>
            </a:r>
            <a:endParaRPr sz="2000" b="1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 b="1"/>
              <a:t>The Virginia is for Lovers Logo and VA250 logo are REQUIRED on your marketing materials for reimbursement</a:t>
            </a:r>
            <a:endParaRPr sz="2000" b="1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 b="1"/>
              <a:t>How will you go above and beyond that requirement?</a:t>
            </a:r>
            <a:endParaRPr sz="20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60"/>
          <p:cNvSpPr/>
          <p:nvPr/>
        </p:nvSpPr>
        <p:spPr>
          <a:xfrm>
            <a:off x="890100" y="904400"/>
            <a:ext cx="3019500" cy="393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22" name="Google Shape;422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22100" y="4718725"/>
            <a:ext cx="1342154" cy="146300"/>
          </a:xfrm>
          <a:prstGeom prst="rect">
            <a:avLst/>
          </a:prstGeom>
          <a:noFill/>
          <a:ln>
            <a:noFill/>
          </a:ln>
        </p:spPr>
      </p:pic>
      <p:sp>
        <p:nvSpPr>
          <p:cNvPr id="423" name="Google Shape;423;p60"/>
          <p:cNvSpPr txBox="1"/>
          <p:nvPr/>
        </p:nvSpPr>
        <p:spPr>
          <a:xfrm>
            <a:off x="632925" y="2662850"/>
            <a:ext cx="3524100" cy="12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Asap"/>
                <a:ea typeface="Asap"/>
                <a:cs typeface="Asap"/>
                <a:sym typeface="Asap"/>
              </a:rPr>
              <a:t>. </a:t>
            </a:r>
            <a:endParaRPr sz="1200">
              <a:latin typeface="Asap"/>
              <a:ea typeface="Asap"/>
              <a:cs typeface="Asap"/>
              <a:sym typeface="Asap"/>
            </a:endParaRPr>
          </a:p>
        </p:txBody>
      </p:sp>
      <p:pic>
        <p:nvPicPr>
          <p:cNvPr id="424" name="Google Shape;424;p6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52400"/>
            <a:ext cx="8991600" cy="40803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61"/>
          <p:cNvSpPr/>
          <p:nvPr/>
        </p:nvSpPr>
        <p:spPr>
          <a:xfrm>
            <a:off x="890100" y="904400"/>
            <a:ext cx="3019500" cy="393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30" name="Google Shape;430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22100" y="4718725"/>
            <a:ext cx="1342154" cy="146300"/>
          </a:xfrm>
          <a:prstGeom prst="rect">
            <a:avLst/>
          </a:prstGeom>
          <a:noFill/>
          <a:ln>
            <a:noFill/>
          </a:ln>
        </p:spPr>
      </p:pic>
      <p:sp>
        <p:nvSpPr>
          <p:cNvPr id="431" name="Google Shape;431;p61"/>
          <p:cNvSpPr txBox="1"/>
          <p:nvPr/>
        </p:nvSpPr>
        <p:spPr>
          <a:xfrm>
            <a:off x="632925" y="829850"/>
            <a:ext cx="3343200" cy="5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rgbClr val="DC5858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432" name="Google Shape;432;p61"/>
          <p:cNvSpPr txBox="1"/>
          <p:nvPr/>
        </p:nvSpPr>
        <p:spPr>
          <a:xfrm>
            <a:off x="632925" y="2662850"/>
            <a:ext cx="3524100" cy="12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Asap"/>
                <a:ea typeface="Asap"/>
                <a:cs typeface="Asap"/>
                <a:sym typeface="Asap"/>
              </a:rPr>
              <a:t>. </a:t>
            </a:r>
            <a:endParaRPr sz="1200">
              <a:latin typeface="Asap"/>
              <a:ea typeface="Asap"/>
              <a:cs typeface="Asap"/>
              <a:sym typeface="Asap"/>
            </a:endParaRPr>
          </a:p>
        </p:txBody>
      </p:sp>
      <p:sp>
        <p:nvSpPr>
          <p:cNvPr id="433" name="Google Shape;433;p61"/>
          <p:cNvSpPr txBox="1"/>
          <p:nvPr/>
        </p:nvSpPr>
        <p:spPr>
          <a:xfrm>
            <a:off x="370025" y="265275"/>
            <a:ext cx="8640300" cy="9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900" b="1">
                <a:solidFill>
                  <a:srgbClr val="C00000"/>
                </a:solidFill>
              </a:rPr>
              <a:t>Submitting-Save the URL</a:t>
            </a:r>
            <a:endParaRPr sz="4900" b="1">
              <a:solidFill>
                <a:srgbClr val="C00000"/>
              </a:solidFill>
            </a:endParaRPr>
          </a:p>
        </p:txBody>
      </p:sp>
      <p:sp>
        <p:nvSpPr>
          <p:cNvPr id="434" name="Google Shape;434;p61"/>
          <p:cNvSpPr txBox="1"/>
          <p:nvPr/>
        </p:nvSpPr>
        <p:spPr>
          <a:xfrm>
            <a:off x="564275" y="1483846"/>
            <a:ext cx="8251800" cy="412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u="sng">
                <a:solidFill>
                  <a:srgbClr val="C00000"/>
                </a:solidFill>
              </a:rPr>
              <a:t>SUBMITTING YOUR APPLICATION</a:t>
            </a:r>
            <a:endParaRPr b="1" u="sng">
              <a:solidFill>
                <a:srgbClr val="C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 u="sng">
                <a:solidFill>
                  <a:srgbClr val="FF0000"/>
                </a:solidFill>
              </a:rPr>
              <a:t>VERY IMPORTANT: </a:t>
            </a:r>
            <a:endParaRPr sz="1200" b="1" u="sng"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·</a:t>
            </a:r>
            <a:r>
              <a:rPr lang="en" sz="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</a:t>
            </a:r>
            <a:r>
              <a:rPr lang="en" sz="1100">
                <a:solidFill>
                  <a:schemeClr val="dk1"/>
                </a:solidFill>
              </a:rPr>
              <a:t>Your application information is saved on our server as you enter it.</a:t>
            </a:r>
            <a:endParaRPr sz="11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FF0000"/>
                </a:solidFill>
              </a:rPr>
              <a:t>·</a:t>
            </a:r>
            <a:r>
              <a:rPr lang="en" sz="7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</a:t>
            </a:r>
            <a:r>
              <a:rPr lang="en" sz="1100">
                <a:solidFill>
                  <a:schemeClr val="dk1"/>
                </a:solidFill>
              </a:rPr>
              <a:t>If you need to leave the application, scroll to the bottom of the application and click “</a:t>
            </a:r>
            <a:r>
              <a:rPr lang="en" sz="1100">
                <a:solidFill>
                  <a:srgbClr val="FF0000"/>
                </a:solidFill>
              </a:rPr>
              <a:t>Save and Continue Later”. </a:t>
            </a:r>
            <a:endParaRPr sz="1100"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·</a:t>
            </a:r>
            <a:r>
              <a:rPr lang="en" sz="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</a:t>
            </a:r>
            <a:r>
              <a:rPr lang="en" sz="1100">
                <a:solidFill>
                  <a:schemeClr val="dk1"/>
                </a:solidFill>
              </a:rPr>
              <a:t>You will receive a unique URL that will allow you to go back into the application to make edits.  </a:t>
            </a:r>
            <a:r>
              <a:rPr lang="en" sz="1100" b="1">
                <a:solidFill>
                  <a:srgbClr val="FF0000"/>
                </a:solidFill>
              </a:rPr>
              <a:t>BE SURE TO COPY THIS URL SO THAT YOU CAN GO BACK TO EDIT YOUR APPLICATION!</a:t>
            </a:r>
            <a:r>
              <a:rPr lang="en" sz="1100">
                <a:solidFill>
                  <a:srgbClr val="FF0000"/>
                </a:solidFill>
              </a:rPr>
              <a:t> </a:t>
            </a:r>
            <a:endParaRPr sz="1100"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·</a:t>
            </a:r>
            <a:r>
              <a:rPr lang="en" sz="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</a:t>
            </a:r>
            <a:r>
              <a:rPr lang="en" sz="1100">
                <a:solidFill>
                  <a:schemeClr val="dk1"/>
                </a:solidFill>
              </a:rPr>
              <a:t>You also can enter your email address and have the link sent to you. </a:t>
            </a:r>
            <a:endParaRPr sz="11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FF0000"/>
                </a:solidFill>
              </a:rPr>
              <a:t>·</a:t>
            </a:r>
            <a:r>
              <a:rPr lang="en" sz="7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</a:t>
            </a:r>
            <a:r>
              <a:rPr lang="en" sz="1100" b="1">
                <a:solidFill>
                  <a:srgbClr val="FF0000"/>
                </a:solidFill>
              </a:rPr>
              <a:t>You will need to follow this procedure</a:t>
            </a:r>
            <a:r>
              <a:rPr lang="en" sz="1100" b="1" u="sng">
                <a:solidFill>
                  <a:srgbClr val="FF0000"/>
                </a:solidFill>
              </a:rPr>
              <a:t> each</a:t>
            </a:r>
            <a:r>
              <a:rPr lang="en" sz="1100" b="1">
                <a:solidFill>
                  <a:srgbClr val="FF0000"/>
                </a:solidFill>
              </a:rPr>
              <a:t> time you leave the application in order to save your work.  </a:t>
            </a:r>
            <a:endParaRPr sz="1100" b="1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0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62"/>
          <p:cNvSpPr/>
          <p:nvPr/>
        </p:nvSpPr>
        <p:spPr>
          <a:xfrm>
            <a:off x="890100" y="904400"/>
            <a:ext cx="3019500" cy="393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40" name="Google Shape;440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22100" y="4718725"/>
            <a:ext cx="1342154" cy="146300"/>
          </a:xfrm>
          <a:prstGeom prst="rect">
            <a:avLst/>
          </a:prstGeom>
          <a:noFill/>
          <a:ln>
            <a:noFill/>
          </a:ln>
        </p:spPr>
      </p:pic>
      <p:sp>
        <p:nvSpPr>
          <p:cNvPr id="441" name="Google Shape;441;p62"/>
          <p:cNvSpPr txBox="1"/>
          <p:nvPr/>
        </p:nvSpPr>
        <p:spPr>
          <a:xfrm>
            <a:off x="632925" y="829850"/>
            <a:ext cx="3343200" cy="5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rgbClr val="DC5858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442" name="Google Shape;442;p62"/>
          <p:cNvSpPr txBox="1"/>
          <p:nvPr/>
        </p:nvSpPr>
        <p:spPr>
          <a:xfrm>
            <a:off x="632925" y="2662850"/>
            <a:ext cx="3524100" cy="12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Asap"/>
                <a:ea typeface="Asap"/>
                <a:cs typeface="Asap"/>
                <a:sym typeface="Asap"/>
              </a:rPr>
              <a:t>. </a:t>
            </a:r>
            <a:endParaRPr sz="1200">
              <a:latin typeface="Asap"/>
              <a:ea typeface="Asap"/>
              <a:cs typeface="Asap"/>
              <a:sym typeface="Asap"/>
            </a:endParaRPr>
          </a:p>
        </p:txBody>
      </p:sp>
      <p:sp>
        <p:nvSpPr>
          <p:cNvPr id="443" name="Google Shape;443;p62"/>
          <p:cNvSpPr txBox="1"/>
          <p:nvPr/>
        </p:nvSpPr>
        <p:spPr>
          <a:xfrm>
            <a:off x="370025" y="265275"/>
            <a:ext cx="8640300" cy="9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900" b="1">
                <a:solidFill>
                  <a:srgbClr val="C00000"/>
                </a:solidFill>
              </a:rPr>
              <a:t>Submitting-Save the URL</a:t>
            </a:r>
            <a:endParaRPr sz="4900" b="1">
              <a:solidFill>
                <a:srgbClr val="C00000"/>
              </a:solidFill>
            </a:endParaRPr>
          </a:p>
        </p:txBody>
      </p:sp>
      <p:sp>
        <p:nvSpPr>
          <p:cNvPr id="444" name="Google Shape;444;p62"/>
          <p:cNvSpPr txBox="1"/>
          <p:nvPr/>
        </p:nvSpPr>
        <p:spPr>
          <a:xfrm>
            <a:off x="564275" y="1483849"/>
            <a:ext cx="8251800" cy="42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</a:rPr>
              <a:t>Once you are ready to submit the </a:t>
            </a:r>
            <a:r>
              <a:rPr lang="en" sz="1700" b="1">
                <a:solidFill>
                  <a:srgbClr val="FF0000"/>
                </a:solidFill>
              </a:rPr>
              <a:t>Final Version</a:t>
            </a:r>
            <a:r>
              <a:rPr lang="en" sz="1700">
                <a:solidFill>
                  <a:schemeClr val="dk1"/>
                </a:solidFill>
              </a:rPr>
              <a:t>, you will acknowledge the Acceptance of Terms.</a:t>
            </a:r>
            <a:endParaRPr sz="17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</a:rPr>
              <a:t>·</a:t>
            </a:r>
            <a:r>
              <a:rPr lang="en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	</a:t>
            </a:r>
            <a:r>
              <a:rPr lang="en" sz="1700">
                <a:solidFill>
                  <a:schemeClr val="dk1"/>
                </a:solidFill>
              </a:rPr>
              <a:t>A SUBMIT button will appear</a:t>
            </a:r>
            <a:endParaRPr sz="17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</a:rPr>
              <a:t>·</a:t>
            </a:r>
            <a:r>
              <a:rPr lang="en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	</a:t>
            </a:r>
            <a:r>
              <a:rPr lang="en" sz="1700">
                <a:solidFill>
                  <a:schemeClr val="dk1"/>
                </a:solidFill>
              </a:rPr>
              <a:t>At that point you may submit your application.</a:t>
            </a:r>
            <a:endParaRPr sz="17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</a:rPr>
              <a:t>·</a:t>
            </a:r>
            <a:r>
              <a:rPr lang="en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	</a:t>
            </a:r>
            <a:r>
              <a:rPr lang="en" sz="1700">
                <a:solidFill>
                  <a:schemeClr val="dk1"/>
                </a:solidFill>
              </a:rPr>
              <a:t>You will receive a PDF of your application to the contact email address.</a:t>
            </a:r>
            <a:endParaRPr sz="17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	</a:t>
            </a:r>
            <a:r>
              <a:rPr lang="en" sz="1700" b="1">
                <a:solidFill>
                  <a:schemeClr val="dk1"/>
                </a:solidFill>
              </a:rPr>
              <a:t>Please note</a:t>
            </a:r>
            <a:r>
              <a:rPr lang="en" sz="1700">
                <a:solidFill>
                  <a:schemeClr val="dk1"/>
                </a:solidFill>
              </a:rPr>
              <a:t> that once you submit, you will NOT be able to make any revisions to your application.</a:t>
            </a:r>
            <a:endParaRPr sz="2000" b="1" u="sng">
              <a:solidFill>
                <a:srgbClr val="C0000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0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63"/>
          <p:cNvSpPr/>
          <p:nvPr/>
        </p:nvSpPr>
        <p:spPr>
          <a:xfrm>
            <a:off x="558150" y="1570475"/>
            <a:ext cx="8027700" cy="2808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 u="sng">
                <a:solidFill>
                  <a:srgbClr val="C00000"/>
                </a:solidFill>
              </a:rPr>
              <a:t>DEADLINE INFORMATION</a:t>
            </a:r>
            <a:endParaRPr b="1" u="sng">
              <a:solidFill>
                <a:srgbClr val="C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·</a:t>
            </a:r>
            <a:r>
              <a:rPr lang="en" sz="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	</a:t>
            </a:r>
            <a:r>
              <a:rPr lang="en" sz="1100" b="1">
                <a:solidFill>
                  <a:schemeClr val="dk1"/>
                </a:solidFill>
              </a:rPr>
              <a:t>Applications are due by 5:00 PM on </a:t>
            </a:r>
            <a:r>
              <a:rPr lang="en" sz="1100" b="1">
                <a:solidFill>
                  <a:srgbClr val="FF0000"/>
                </a:solidFill>
                <a:highlight>
                  <a:srgbClr val="FFFF00"/>
                </a:highlight>
              </a:rPr>
              <a:t>Tuesday, </a:t>
            </a:r>
            <a:r>
              <a:rPr lang="en" sz="1100" b="1">
                <a:solidFill>
                  <a:srgbClr val="FF0000"/>
                </a:solidFill>
              </a:rPr>
              <a:t>January 24, 2023</a:t>
            </a:r>
            <a:endParaRPr sz="1100" b="1"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·</a:t>
            </a:r>
            <a:r>
              <a:rPr lang="en" sz="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	</a:t>
            </a:r>
            <a:r>
              <a:rPr lang="en" sz="1100" b="1">
                <a:solidFill>
                  <a:srgbClr val="FF0000"/>
                </a:solidFill>
              </a:rPr>
              <a:t>NO extensions to this deadline will be possible</a:t>
            </a:r>
            <a:r>
              <a:rPr lang="en" sz="1100" b="1">
                <a:solidFill>
                  <a:schemeClr val="dk1"/>
                </a:solidFill>
              </a:rPr>
              <a:t>.</a:t>
            </a:r>
            <a:endParaRPr sz="11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·</a:t>
            </a:r>
            <a:r>
              <a:rPr lang="en" sz="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</a:t>
            </a:r>
            <a:r>
              <a:rPr lang="en" sz="1100">
                <a:solidFill>
                  <a:schemeClr val="dk1"/>
                </a:solidFill>
              </a:rPr>
              <a:t>Award announcements should be made by mid-April 2022</a:t>
            </a:r>
            <a:endParaRPr sz="11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100" b="1"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100"/>
              </a:spcAft>
              <a:buNone/>
            </a:pPr>
            <a:endParaRPr sz="1100" b="1">
              <a:solidFill>
                <a:srgbClr val="FF0000"/>
              </a:solidFill>
            </a:endParaRPr>
          </a:p>
        </p:txBody>
      </p:sp>
      <p:pic>
        <p:nvPicPr>
          <p:cNvPr id="450" name="Google Shape;450;p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22100" y="4718725"/>
            <a:ext cx="1342154" cy="146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8"/>
          <p:cNvSpPr/>
          <p:nvPr/>
        </p:nvSpPr>
        <p:spPr>
          <a:xfrm>
            <a:off x="890100" y="904400"/>
            <a:ext cx="3019500" cy="393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8" name="Google Shape;128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22100" y="4718725"/>
            <a:ext cx="1342154" cy="146300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8"/>
          <p:cNvSpPr txBox="1"/>
          <p:nvPr/>
        </p:nvSpPr>
        <p:spPr>
          <a:xfrm>
            <a:off x="632925" y="829850"/>
            <a:ext cx="3343200" cy="5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rgbClr val="DC5858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30" name="Google Shape;130;p28"/>
          <p:cNvSpPr txBox="1"/>
          <p:nvPr/>
        </p:nvSpPr>
        <p:spPr>
          <a:xfrm>
            <a:off x="632925" y="2662850"/>
            <a:ext cx="3524100" cy="12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Asap"/>
                <a:ea typeface="Asap"/>
                <a:cs typeface="Asap"/>
                <a:sym typeface="Asap"/>
              </a:rPr>
              <a:t>. </a:t>
            </a:r>
            <a:endParaRPr sz="1200">
              <a:latin typeface="Asap"/>
              <a:ea typeface="Asap"/>
              <a:cs typeface="Asap"/>
              <a:sym typeface="Asap"/>
            </a:endParaRPr>
          </a:p>
        </p:txBody>
      </p:sp>
      <p:sp>
        <p:nvSpPr>
          <p:cNvPr id="131" name="Google Shape;131;p28"/>
          <p:cNvSpPr txBox="1"/>
          <p:nvPr/>
        </p:nvSpPr>
        <p:spPr>
          <a:xfrm>
            <a:off x="370025" y="240525"/>
            <a:ext cx="8251800" cy="9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900" b="1">
                <a:solidFill>
                  <a:srgbClr val="C00000"/>
                </a:solidFill>
              </a:rPr>
              <a:t>Applicant Information</a:t>
            </a:r>
            <a:endParaRPr sz="4900" b="1">
              <a:solidFill>
                <a:srgbClr val="C00000"/>
              </a:solidFill>
            </a:endParaRPr>
          </a:p>
        </p:txBody>
      </p:sp>
      <p:sp>
        <p:nvSpPr>
          <p:cNvPr id="132" name="Google Shape;132;p28"/>
          <p:cNvSpPr txBox="1"/>
          <p:nvPr/>
        </p:nvSpPr>
        <p:spPr>
          <a:xfrm>
            <a:off x="481000" y="1369125"/>
            <a:ext cx="8251800" cy="264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 b="1"/>
              <a:t>Applicant must be a certified VA250 community committee</a:t>
            </a:r>
            <a:endParaRPr sz="2000" b="1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 b="1"/>
              <a:t>A copy of the locality resolution must be uploaded</a:t>
            </a:r>
            <a:endParaRPr sz="2000" b="1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 b="1"/>
              <a:t>There can only be ONE MAIN point of contact for this program</a:t>
            </a:r>
            <a:endParaRPr sz="2000" b="1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 b="1"/>
              <a:t>If the point of contact needs to change, please email us as soon as possible</a:t>
            </a:r>
            <a:endParaRPr sz="2000" b="1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5" name="Google Shape;455;p64"/>
          <p:cNvCxnSpPr/>
          <p:nvPr/>
        </p:nvCxnSpPr>
        <p:spPr>
          <a:xfrm>
            <a:off x="217500" y="4749625"/>
            <a:ext cx="87090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456" name="Google Shape;456;p6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2025" y="4850100"/>
            <a:ext cx="1342154" cy="146300"/>
          </a:xfrm>
          <a:prstGeom prst="rect">
            <a:avLst/>
          </a:prstGeom>
          <a:noFill/>
          <a:ln>
            <a:noFill/>
          </a:ln>
        </p:spPr>
      </p:pic>
      <p:sp>
        <p:nvSpPr>
          <p:cNvPr id="457" name="Google Shape;457;p64"/>
          <p:cNvSpPr txBox="1"/>
          <p:nvPr/>
        </p:nvSpPr>
        <p:spPr>
          <a:xfrm>
            <a:off x="6119325" y="4725380"/>
            <a:ext cx="2867700" cy="3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Nunito Black"/>
                <a:ea typeface="Nunito Black"/>
                <a:cs typeface="Nunito Black"/>
                <a:sym typeface="Nunito Black"/>
              </a:rPr>
              <a:t>INSERT PRESENTATION TITLE HERE</a:t>
            </a:r>
            <a:endParaRPr sz="900">
              <a:solidFill>
                <a:srgbClr val="FFFFFF"/>
              </a:solidFill>
              <a:latin typeface="Nunito Black"/>
              <a:ea typeface="Nunito Black"/>
              <a:cs typeface="Nunito Black"/>
              <a:sym typeface="Nunito Black"/>
            </a:endParaRPr>
          </a:p>
        </p:txBody>
      </p:sp>
      <p:sp>
        <p:nvSpPr>
          <p:cNvPr id="458" name="Google Shape;458;p64"/>
          <p:cNvSpPr txBox="1"/>
          <p:nvPr/>
        </p:nvSpPr>
        <p:spPr>
          <a:xfrm>
            <a:off x="1293025" y="1871408"/>
            <a:ext cx="6558000" cy="5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THANK YOU!</a:t>
            </a:r>
            <a:endParaRPr sz="3500">
              <a:solidFill>
                <a:srgbClr val="FFFFFF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pic>
        <p:nvPicPr>
          <p:cNvPr id="459" name="Google Shape;459;p6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41542" y="2611111"/>
            <a:ext cx="660975" cy="66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9"/>
          <p:cNvSpPr/>
          <p:nvPr/>
        </p:nvSpPr>
        <p:spPr>
          <a:xfrm>
            <a:off x="890100" y="904400"/>
            <a:ext cx="3019500" cy="393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8" name="Google Shape;138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22100" y="4718725"/>
            <a:ext cx="1342154" cy="14630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29"/>
          <p:cNvSpPr txBox="1"/>
          <p:nvPr/>
        </p:nvSpPr>
        <p:spPr>
          <a:xfrm>
            <a:off x="632925" y="829850"/>
            <a:ext cx="3343200" cy="5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rgbClr val="DC5858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40" name="Google Shape;140;p29"/>
          <p:cNvSpPr txBox="1"/>
          <p:nvPr/>
        </p:nvSpPr>
        <p:spPr>
          <a:xfrm>
            <a:off x="632925" y="2662850"/>
            <a:ext cx="3524100" cy="12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Asap"/>
                <a:ea typeface="Asap"/>
                <a:cs typeface="Asap"/>
                <a:sym typeface="Asap"/>
              </a:rPr>
              <a:t>. </a:t>
            </a:r>
            <a:endParaRPr sz="1200">
              <a:latin typeface="Asap"/>
              <a:ea typeface="Asap"/>
              <a:cs typeface="Asap"/>
              <a:sym typeface="Asap"/>
            </a:endParaRPr>
          </a:p>
        </p:txBody>
      </p:sp>
      <p:pic>
        <p:nvPicPr>
          <p:cNvPr id="141" name="Google Shape;141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8855" y="302375"/>
            <a:ext cx="8324620" cy="4249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0"/>
          <p:cNvSpPr/>
          <p:nvPr/>
        </p:nvSpPr>
        <p:spPr>
          <a:xfrm>
            <a:off x="890100" y="904400"/>
            <a:ext cx="3019500" cy="393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7" name="Google Shape;147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22100" y="4718725"/>
            <a:ext cx="1342154" cy="146300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30"/>
          <p:cNvSpPr txBox="1"/>
          <p:nvPr/>
        </p:nvSpPr>
        <p:spPr>
          <a:xfrm>
            <a:off x="632925" y="829850"/>
            <a:ext cx="3343200" cy="5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rgbClr val="DC5858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49" name="Google Shape;149;p30"/>
          <p:cNvSpPr txBox="1"/>
          <p:nvPr/>
        </p:nvSpPr>
        <p:spPr>
          <a:xfrm>
            <a:off x="632925" y="2662850"/>
            <a:ext cx="3524100" cy="12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Asap"/>
                <a:ea typeface="Asap"/>
                <a:cs typeface="Asap"/>
                <a:sym typeface="Asap"/>
              </a:rPr>
              <a:t>. </a:t>
            </a:r>
            <a:endParaRPr sz="1200">
              <a:latin typeface="Asap"/>
              <a:ea typeface="Asap"/>
              <a:cs typeface="Asap"/>
              <a:sym typeface="Asap"/>
            </a:endParaRPr>
          </a:p>
        </p:txBody>
      </p:sp>
      <p:sp>
        <p:nvSpPr>
          <p:cNvPr id="150" name="Google Shape;150;p30"/>
          <p:cNvSpPr txBox="1"/>
          <p:nvPr/>
        </p:nvSpPr>
        <p:spPr>
          <a:xfrm>
            <a:off x="370025" y="240525"/>
            <a:ext cx="8251800" cy="9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900" b="1">
                <a:solidFill>
                  <a:srgbClr val="C00000"/>
                </a:solidFill>
              </a:rPr>
              <a:t>Program Focus</a:t>
            </a:r>
            <a:endParaRPr sz="4900" b="1">
              <a:solidFill>
                <a:srgbClr val="C00000"/>
              </a:solidFill>
            </a:endParaRPr>
          </a:p>
        </p:txBody>
      </p:sp>
      <p:sp>
        <p:nvSpPr>
          <p:cNvPr id="151" name="Google Shape;151;p30"/>
          <p:cNvSpPr txBox="1"/>
          <p:nvPr/>
        </p:nvSpPr>
        <p:spPr>
          <a:xfrm>
            <a:off x="555000" y="1556450"/>
            <a:ext cx="8251800" cy="20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 b="1"/>
              <a:t>Name your program to reflect theme</a:t>
            </a:r>
            <a:endParaRPr sz="2000" b="1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 b="1"/>
              <a:t>Give a detailed description of your program</a:t>
            </a:r>
            <a:endParaRPr sz="2000" b="1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 b="1"/>
              <a:t>Program dates are needed; 18 months maximum</a:t>
            </a:r>
            <a:endParaRPr sz="20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1"/>
          <p:cNvSpPr/>
          <p:nvPr/>
        </p:nvSpPr>
        <p:spPr>
          <a:xfrm>
            <a:off x="890100" y="904400"/>
            <a:ext cx="3019500" cy="393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7" name="Google Shape;157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22100" y="4718725"/>
            <a:ext cx="1342154" cy="14630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31"/>
          <p:cNvSpPr txBox="1"/>
          <p:nvPr/>
        </p:nvSpPr>
        <p:spPr>
          <a:xfrm>
            <a:off x="632925" y="829850"/>
            <a:ext cx="3343200" cy="5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rgbClr val="DC5858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59" name="Google Shape;159;p31"/>
          <p:cNvSpPr txBox="1"/>
          <p:nvPr/>
        </p:nvSpPr>
        <p:spPr>
          <a:xfrm>
            <a:off x="632925" y="2662850"/>
            <a:ext cx="3524100" cy="12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Asap"/>
                <a:ea typeface="Asap"/>
                <a:cs typeface="Asap"/>
                <a:sym typeface="Asap"/>
              </a:rPr>
              <a:t>. </a:t>
            </a:r>
            <a:endParaRPr sz="1200">
              <a:latin typeface="Asap"/>
              <a:ea typeface="Asap"/>
              <a:cs typeface="Asap"/>
              <a:sym typeface="Asap"/>
            </a:endParaRPr>
          </a:p>
        </p:txBody>
      </p:sp>
      <p:pic>
        <p:nvPicPr>
          <p:cNvPr id="160" name="Google Shape;160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4559" y="203528"/>
            <a:ext cx="8174902" cy="4384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2"/>
          <p:cNvSpPr/>
          <p:nvPr/>
        </p:nvSpPr>
        <p:spPr>
          <a:xfrm>
            <a:off x="890100" y="904400"/>
            <a:ext cx="3019500" cy="393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6" name="Google Shape;166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22100" y="4718725"/>
            <a:ext cx="1342154" cy="146300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32"/>
          <p:cNvSpPr txBox="1"/>
          <p:nvPr/>
        </p:nvSpPr>
        <p:spPr>
          <a:xfrm>
            <a:off x="632925" y="829850"/>
            <a:ext cx="3343200" cy="5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rgbClr val="DC5858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68" name="Google Shape;168;p32"/>
          <p:cNvSpPr txBox="1"/>
          <p:nvPr/>
        </p:nvSpPr>
        <p:spPr>
          <a:xfrm>
            <a:off x="632925" y="2662850"/>
            <a:ext cx="3524100" cy="12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Asap"/>
                <a:ea typeface="Asap"/>
                <a:cs typeface="Asap"/>
                <a:sym typeface="Asap"/>
              </a:rPr>
              <a:t>. </a:t>
            </a:r>
            <a:endParaRPr sz="1200">
              <a:latin typeface="Asap"/>
              <a:ea typeface="Asap"/>
              <a:cs typeface="Asap"/>
              <a:sym typeface="Asap"/>
            </a:endParaRPr>
          </a:p>
        </p:txBody>
      </p:sp>
      <p:sp>
        <p:nvSpPr>
          <p:cNvPr id="169" name="Google Shape;169;p32"/>
          <p:cNvSpPr txBox="1"/>
          <p:nvPr/>
        </p:nvSpPr>
        <p:spPr>
          <a:xfrm>
            <a:off x="370025" y="240525"/>
            <a:ext cx="8251800" cy="9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900" b="1">
                <a:solidFill>
                  <a:srgbClr val="C00000"/>
                </a:solidFill>
              </a:rPr>
              <a:t>Program Focus</a:t>
            </a:r>
            <a:endParaRPr sz="4900" b="1">
              <a:solidFill>
                <a:srgbClr val="C00000"/>
              </a:solidFill>
            </a:endParaRPr>
          </a:p>
        </p:txBody>
      </p:sp>
      <p:sp>
        <p:nvSpPr>
          <p:cNvPr id="170" name="Google Shape;170;p32"/>
          <p:cNvSpPr txBox="1"/>
          <p:nvPr/>
        </p:nvSpPr>
        <p:spPr>
          <a:xfrm>
            <a:off x="481000" y="1369125"/>
            <a:ext cx="8251800" cy="264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 b="1"/>
              <a:t>Articulate the goals of your program</a:t>
            </a:r>
            <a:endParaRPr sz="2000" b="1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 b="1"/>
              <a:t>Don’t assume the scorers will be familiar with your destination, attraction, or program</a:t>
            </a:r>
            <a:endParaRPr sz="2000" b="1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 b="1"/>
              <a:t>Explain your program direct connections to VA250 themes, quests for freedom, or stories related to American history, stories, or cultures.</a:t>
            </a:r>
            <a:endParaRPr sz="2000" b="1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3"/>
          <p:cNvSpPr/>
          <p:nvPr/>
        </p:nvSpPr>
        <p:spPr>
          <a:xfrm>
            <a:off x="890100" y="904400"/>
            <a:ext cx="3019500" cy="393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76" name="Google Shape;176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22100" y="4718725"/>
            <a:ext cx="1342154" cy="146300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33"/>
          <p:cNvSpPr txBox="1"/>
          <p:nvPr/>
        </p:nvSpPr>
        <p:spPr>
          <a:xfrm>
            <a:off x="632925" y="2662850"/>
            <a:ext cx="3524100" cy="12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Asap"/>
                <a:ea typeface="Asap"/>
                <a:cs typeface="Asap"/>
                <a:sym typeface="Asap"/>
              </a:rPr>
              <a:t>. </a:t>
            </a:r>
            <a:endParaRPr sz="1200">
              <a:latin typeface="Asap"/>
              <a:ea typeface="Asap"/>
              <a:cs typeface="Asap"/>
              <a:sym typeface="Asap"/>
            </a:endParaRPr>
          </a:p>
        </p:txBody>
      </p:sp>
      <p:pic>
        <p:nvPicPr>
          <p:cNvPr id="178" name="Google Shape;178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" y="152400"/>
            <a:ext cx="8969500" cy="43098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919</Words>
  <Application>Microsoft Office PowerPoint</Application>
  <PresentationFormat>On-screen Show (16:9)</PresentationFormat>
  <Paragraphs>163</Paragraphs>
  <Slides>40</Slides>
  <Notes>40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40</vt:i4>
      </vt:variant>
    </vt:vector>
  </HeadingPairs>
  <TitlesOfParts>
    <vt:vector size="47" baseType="lpstr">
      <vt:lpstr>Montserrat ExtraBold</vt:lpstr>
      <vt:lpstr>Nunito Black</vt:lpstr>
      <vt:lpstr>Arial</vt:lpstr>
      <vt:lpstr>Times New Roman</vt:lpstr>
      <vt:lpstr>Asap</vt:lpstr>
      <vt:lpstr>Simple Light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Martin, Staci</dc:creator>
  <cp:lastModifiedBy>Martin, Staci</cp:lastModifiedBy>
  <cp:revision>1</cp:revision>
  <dcterms:modified xsi:type="dcterms:W3CDTF">2022-10-24T12:29:50Z</dcterms:modified>
</cp:coreProperties>
</file>