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4"/>
  </p:notesMasterIdLst>
  <p:sldIdLst>
    <p:sldId id="266" r:id="rId3"/>
    <p:sldId id="267" r:id="rId4"/>
    <p:sldId id="282" r:id="rId5"/>
    <p:sldId id="271" r:id="rId6"/>
    <p:sldId id="283" r:id="rId7"/>
    <p:sldId id="273" r:id="rId8"/>
    <p:sldId id="274" r:id="rId9"/>
    <p:sldId id="269" r:id="rId10"/>
    <p:sldId id="270" r:id="rId11"/>
    <p:sldId id="280" r:id="rId12"/>
    <p:sldId id="272" r:id="rId13"/>
  </p:sldIdLst>
  <p:sldSz cx="9144000" cy="5143500" type="screen16x9"/>
  <p:notesSz cx="6858000" cy="9144000"/>
  <p:embeddedFontLst>
    <p:embeddedFont>
      <p:font typeface="Asap" panose="020F0504030202060203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ibre Franklin" pitchFamily="2" charset="0"/>
      <p:regular r:id="rId23"/>
      <p:bold r:id="rId24"/>
      <p:italic r:id="rId25"/>
      <p:boldItalic r:id="rId26"/>
    </p:embeddedFont>
    <p:embeddedFont>
      <p:font typeface="Libre Franklin Thin" pitchFamily="2" charset="0"/>
      <p:regular r:id="rId27"/>
      <p:bold r:id="rId28"/>
      <p:italic r:id="rId29"/>
      <p:boldItalic r:id="rId30"/>
    </p:embeddedFont>
    <p:embeddedFont>
      <p:font typeface="Montserrat" panose="00000500000000000000" pitchFamily="50" charset="0"/>
      <p:regular r:id="rId31"/>
      <p:bold r:id="rId32"/>
      <p:italic r:id="rId33"/>
      <p:boldItalic r:id="rId34"/>
    </p:embeddedFont>
    <p:embeddedFont>
      <p:font typeface="Montserrat Black" panose="00000A00000000000000" pitchFamily="50" charset="0"/>
      <p:bold r:id="rId35"/>
      <p:boldItalic r:id="rId36"/>
    </p:embeddedFont>
    <p:embeddedFont>
      <p:font typeface="Montserrat ExtraBold" panose="00000900000000000000" pitchFamily="50" charset="0"/>
      <p:bold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58">
          <p15:clr>
            <a:srgbClr val="9AA0A6"/>
          </p15:clr>
        </p15:guide>
        <p15:guide id="4" orient="horz" pos="2160">
          <p15:clr>
            <a:srgbClr val="9AA0A6"/>
          </p15:clr>
        </p15:guide>
        <p15:guide id="5" orient="horz" pos="864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jddRTzMYFFmb55m1F2nFLP9ocO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77"/>
      </p:cViewPr>
      <p:guideLst>
        <p:guide orient="horz" pos="1620"/>
        <p:guide pos="2880"/>
        <p:guide orient="horz" pos="958"/>
        <p:guide orient="horz" pos="216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5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advisors.com/resources/research/tourism-improvement-distric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tgallagher@civitasadvisors.com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861e117a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12861e117a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Zones can overlap with Virginia Opportunity Zones and other business zones, and do not share zone requirements and mandates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includes the TIDs (Tourism Improvement Districts)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newest of Virginia's tourism-related zone opportunities, TIDs authorize any a locality to create a local tourism improvement district plan, consisting of fees charged to visitors and used to fund tourism promotion activities and capital improvements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 TID funded initiatives follow the a plan, created by </a:t>
            </a:r>
            <a:r>
              <a:rPr lang="en-US" sz="1200" i="1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Governing Board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whose members are benefiting businesses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Visit &gt; </a:t>
            </a:r>
            <a:r>
              <a:rPr lang="en-US" sz="12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CIVITAS Advisor’s TIDs webpage for a deeper dive into TIDs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contact </a:t>
            </a:r>
            <a:r>
              <a:rPr lang="en-US" sz="1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Tiffany Gallagher </a:t>
            </a:r>
            <a:r>
              <a:rPr lang="en-US" sz="1200" b="1" u="sng">
                <a:solidFill>
                  <a:srgbClr val="0563C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tgallagher@civitasadvisors.com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861e117a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2861e117a8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aa46a5be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eaa46a5be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ec2cb498b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eec2cb498b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861e117a8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2861e117a8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861e117a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12861e117a8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b0412a043_0_185"/>
          <p:cNvSpPr txBox="1">
            <a:spLocks noGrp="1"/>
          </p:cNvSpPr>
          <p:nvPr>
            <p:ph type="ctrTitle"/>
          </p:nvPr>
        </p:nvSpPr>
        <p:spPr>
          <a:xfrm>
            <a:off x="5725273" y="841772"/>
            <a:ext cx="227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fb0412a043_0_1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tgallagher@civitasadvisors.com" TargetMode="External"/><Relationship Id="rId13" Type="http://schemas.openxmlformats.org/officeDocument/2006/relationships/hyperlink" Target="mailto:eric@vrlta.org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s://dhcd.virginia.gov/opportunity-zones-oz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tc.org/tourismzones/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3.jpg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hyperlink" Target="https://civitasadvisors.com/resources/research/tourism-improvement-district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2.png"/><Relationship Id="rId7" Type="http://schemas.openxmlformats.org/officeDocument/2006/relationships/hyperlink" Target="mailto:jbower@virginia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vatc.org/TIDS" TargetMode="External"/><Relationship Id="rId5" Type="http://schemas.openxmlformats.org/officeDocument/2006/relationships/hyperlink" Target="mailto:wconfroy@virginia.org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lis.virginia.gov/cgi-bin/legp604.exe?212+ful+CHAP05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861e117a8_0_204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1</a:t>
            </a:fld>
            <a:endParaRPr sz="9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2" name="Google Shape;212;g12861e117a8_0_204"/>
          <p:cNvSpPr txBox="1"/>
          <p:nvPr/>
        </p:nvSpPr>
        <p:spPr>
          <a:xfrm>
            <a:off x="6929" y="166121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A business district created to increase revenue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for destination marketing &amp; capital investment</a:t>
            </a:r>
            <a:endParaRPr sz="24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3" name="Google Shape;213;g12861e117a8_0_204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sz="2400" b="1" i="0" u="none" strike="noStrike" cap="none">
              <a:solidFill>
                <a:srgbClr val="DC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2861e117a8_0_204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5" name="Google Shape;215;g12861e117a8_0_204"/>
          <p:cNvSpPr txBox="1"/>
          <p:nvPr/>
        </p:nvSpPr>
        <p:spPr>
          <a:xfrm>
            <a:off x="0" y="322517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Tourism businesses collect new visitor fees to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fund local tourism marketing &amp; development </a:t>
            </a:r>
            <a:endParaRPr sz="24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16" name="Google Shape;216;g12861e117a8_0_204"/>
          <p:cNvCxnSpPr/>
          <p:nvPr/>
        </p:nvCxnSpPr>
        <p:spPr>
          <a:xfrm>
            <a:off x="2438402" y="2913975"/>
            <a:ext cx="42327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7" name="Google Shape;217;g12861e117a8_0_204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2861e117a8_0_204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3"/>
          <p:cNvPicPr preferRelativeResize="0"/>
          <p:nvPr/>
        </p:nvPicPr>
        <p:blipFill rotWithShape="1">
          <a:blip r:embed="rId3">
            <a:alphaModFix/>
          </a:blip>
          <a:srcRect l="20373" r="25180"/>
          <a:stretch/>
        </p:blipFill>
        <p:spPr>
          <a:xfrm>
            <a:off x="4943476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150" y="4966313"/>
            <a:ext cx="1006616" cy="1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3" descr="A picture containing grass, mountain, outdoor, natu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4297" r="19765"/>
          <a:stretch/>
        </p:blipFill>
        <p:spPr>
          <a:xfrm>
            <a:off x="4943475" y="0"/>
            <a:ext cx="4200526" cy="513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13"/>
          <p:cNvGrpSpPr/>
          <p:nvPr/>
        </p:nvGrpSpPr>
        <p:grpSpPr>
          <a:xfrm>
            <a:off x="107578" y="1687638"/>
            <a:ext cx="4501072" cy="2887962"/>
            <a:chOff x="143437" y="2250184"/>
            <a:chExt cx="6001430" cy="3850616"/>
          </a:xfrm>
        </p:grpSpPr>
        <p:sp>
          <p:nvSpPr>
            <p:cNvPr id="400" name="Google Shape;400;p13"/>
            <p:cNvSpPr txBox="1"/>
            <p:nvPr/>
          </p:nvSpPr>
          <p:spPr>
            <a:xfrm>
              <a:off x="2401380" y="2250184"/>
              <a:ext cx="3581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i="0" u="sng" strike="noStrike" cap="none" dirty="0">
                  <a:solidFill>
                    <a:schemeClr val="accent4">
                      <a:lumMod val="75000"/>
                    </a:schemeClr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VATC.org/tourismzones</a:t>
              </a:r>
              <a:endParaRPr sz="1500" i="0" u="none" strike="noStrike" cap="none" dirty="0">
                <a:solidFill>
                  <a:schemeClr val="accent4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1" name="Google Shape;401;p13"/>
            <p:cNvSpPr txBox="1"/>
            <p:nvPr/>
          </p:nvSpPr>
          <p:spPr>
            <a:xfrm>
              <a:off x="143437" y="3104513"/>
              <a:ext cx="577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7"/>
                </a:rPr>
                <a:t>DHCD.virginia.gov/opportunity-zones-oz</a:t>
              </a:r>
              <a:endParaRPr sz="150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2" name="Google Shape;402;p13"/>
            <p:cNvSpPr txBox="1"/>
            <p:nvPr/>
          </p:nvSpPr>
          <p:spPr>
            <a:xfrm>
              <a:off x="2671767" y="5038800"/>
              <a:ext cx="34731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rgbClr val="38761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CIVITAS Advisors</a:t>
              </a:r>
              <a:endParaRPr b="1">
                <a:solidFill>
                  <a:srgbClr val="38761D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Tiffany Gallagher</a:t>
              </a:r>
              <a:endParaRPr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u="sng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8"/>
                </a:rPr>
                <a:t>tgallagher@civitasadvisors.com</a:t>
              </a:r>
              <a:endParaRPr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325" b="0" i="0" u="none" strike="noStrike" cap="non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4943475" y="0"/>
            <a:ext cx="4200526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4350" y="760571"/>
            <a:ext cx="3788780" cy="361473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3"/>
          <p:cNvSpPr/>
          <p:nvPr/>
        </p:nvSpPr>
        <p:spPr>
          <a:xfrm>
            <a:off x="5281834" y="945589"/>
            <a:ext cx="2028825" cy="2035969"/>
          </a:xfrm>
          <a:prstGeom prst="ellipse">
            <a:avLst/>
          </a:prstGeom>
          <a:solidFill>
            <a:srgbClr val="FBE4D4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3"/>
          <p:cNvSpPr/>
          <p:nvPr/>
        </p:nvSpPr>
        <p:spPr>
          <a:xfrm>
            <a:off x="5974327" y="2144029"/>
            <a:ext cx="2028825" cy="2035969"/>
          </a:xfrm>
          <a:prstGeom prst="ellipse">
            <a:avLst/>
          </a:prstGeom>
          <a:solidFill>
            <a:srgbClr val="E1EFD8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6666820" y="945022"/>
            <a:ext cx="2028825" cy="2035969"/>
          </a:xfrm>
          <a:prstGeom prst="ellipse">
            <a:avLst/>
          </a:prstGeom>
          <a:solidFill>
            <a:srgbClr val="DDEAF6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13" descr="A picture containing shap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9161" y="2050525"/>
            <a:ext cx="779156" cy="7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3"/>
          <p:cNvSpPr txBox="1"/>
          <p:nvPr/>
        </p:nvSpPr>
        <p:spPr>
          <a:xfrm>
            <a:off x="5494761" y="1566363"/>
            <a:ext cx="94288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3"/>
          <p:cNvSpPr txBox="1"/>
          <p:nvPr/>
        </p:nvSpPr>
        <p:spPr>
          <a:xfrm>
            <a:off x="7403674" y="1587794"/>
            <a:ext cx="12827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3"/>
          <p:cNvSpPr txBox="1"/>
          <p:nvPr/>
        </p:nvSpPr>
        <p:spPr>
          <a:xfrm>
            <a:off x="6280529" y="3146674"/>
            <a:ext cx="1393331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13" descr="Shap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5117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3"/>
          <p:cNvSpPr txBox="1"/>
          <p:nvPr/>
        </p:nvSpPr>
        <p:spPr>
          <a:xfrm>
            <a:off x="0" y="193525"/>
            <a:ext cx="9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13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6322" y="81902"/>
            <a:ext cx="1464244" cy="13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3"/>
          <p:cNvSpPr txBox="1"/>
          <p:nvPr/>
        </p:nvSpPr>
        <p:spPr>
          <a:xfrm>
            <a:off x="5117250" y="182725"/>
            <a:ext cx="3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Zones can overlap, but do not share any program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mandates, legal or funding requirements, or benefits  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6" name="Google Shape;416;p13"/>
          <p:cNvSpPr txBox="1"/>
          <p:nvPr/>
        </p:nvSpPr>
        <p:spPr>
          <a:xfrm>
            <a:off x="287600" y="3781300"/>
            <a:ext cx="16077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VRLTA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Eric Terry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3"/>
              </a:rPr>
              <a:t>eric@vrlta.org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p13"/>
          <p:cNvSpPr txBox="1"/>
          <p:nvPr/>
        </p:nvSpPr>
        <p:spPr>
          <a:xfrm>
            <a:off x="1008200" y="2850300"/>
            <a:ext cx="358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https://civitasadvisors.com/resources/research/tourism-improvement-district</a:t>
            </a:r>
            <a:endParaRPr sz="15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8" name="Google Shape;418;p13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15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5"/>
          <p:cNvCxnSpPr/>
          <p:nvPr/>
        </p:nvCxnSpPr>
        <p:spPr>
          <a:xfrm>
            <a:off x="217500" y="4749625"/>
            <a:ext cx="8709075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8" name="Google Shape;3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25" y="4850101"/>
            <a:ext cx="1342157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5"/>
          <p:cNvSpPr txBox="1"/>
          <p:nvPr/>
        </p:nvSpPr>
        <p:spPr>
          <a:xfrm>
            <a:off x="0" y="396850"/>
            <a:ext cx="91440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900" b="0" i="0" u="none" strike="noStrike" cap="none">
                <a:solidFill>
                  <a:srgbClr val="E0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CONTACTS</a:t>
            </a:r>
            <a:endParaRPr sz="43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30" name="Google Shape;330;p15" descr="A person wearing glasses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109" t="6899" r="6098" b="4466"/>
          <a:stretch/>
        </p:blipFill>
        <p:spPr>
          <a:xfrm>
            <a:off x="1452947" y="1504349"/>
            <a:ext cx="983649" cy="97851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5"/>
          <p:cNvSpPr/>
          <p:nvPr/>
        </p:nvSpPr>
        <p:spPr>
          <a:xfrm>
            <a:off x="87172" y="2693862"/>
            <a:ext cx="3715200" cy="8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Wirt Confroy</a:t>
            </a: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Director of Business Development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wconfroy@virginia.org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(804) 545-5552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endParaRPr sz="1425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0" y="1246294"/>
            <a:ext cx="91440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VATC.org/TIDS</a:t>
            </a:r>
            <a:endParaRPr sz="1200" b="0" i="0" u="sng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5341627" y="2672225"/>
            <a:ext cx="3715200" cy="8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Sandra Tanner</a:t>
            </a: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Destination Development Specialist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stanner@virginia.org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(434) 757-7438</a:t>
            </a:r>
            <a:endParaRPr sz="1425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16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35" name="Google Shape;335;p15" descr="Every town has tourism potential - Save Our Tow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83818" y="1476582"/>
            <a:ext cx="857451" cy="101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12861e117a8_0_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50" y="101613"/>
            <a:ext cx="1461350" cy="138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2861e117a8_0_215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2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25" name="Google Shape;225;g12861e117a8_0_21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2861e117a8_0_215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2861e117a8_0_215"/>
          <p:cNvSpPr txBox="1"/>
          <p:nvPr/>
        </p:nvSpPr>
        <p:spPr>
          <a:xfrm>
            <a:off x="2138349" y="1677910"/>
            <a:ext cx="63252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Grow &amp; Leverage Tourism Funding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Stable and fixed funding sources for marketing efforts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Industry-led and privately managed and approved by stakeholders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Existing funding protected and new funding stays with the industry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Designed to increase longer stays and more visitor spending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Accountability and transparency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Mitigate the harsh impacts COVID-19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eaa46a5be4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00" y="1516175"/>
            <a:ext cx="2222376" cy="208347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eaa46a5be4_0_25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3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58" name="Google Shape;258;geaa46a5be4_0_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eaa46a5be4_0_25"/>
          <p:cNvSpPr txBox="1"/>
          <p:nvPr/>
        </p:nvSpPr>
        <p:spPr>
          <a:xfrm>
            <a:off x="0" y="193525"/>
            <a:ext cx="10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eaa46a5be4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1100" y="1520900"/>
            <a:ext cx="2241824" cy="233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E7F165-0C4F-9C6C-3140-1C07F902E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143" y="1516175"/>
            <a:ext cx="2222375" cy="2081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4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66" name="Google Shape;266;p7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7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268600" y="1573425"/>
            <a:ext cx="26406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i="1" u="none" strike="noStrike" cap="none" dirty="0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Businesses </a:t>
            </a:r>
            <a:endParaRPr sz="13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Initiates TID interest from local touri</a:t>
            </a: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sm </a:t>
            </a:r>
            <a:r>
              <a:rPr lang="en-US" sz="130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</a:t>
            </a: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 (hotels, restaurants,  </a:t>
            </a:r>
            <a:endParaRPr sz="13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         attractions, etc.)</a:t>
            </a:r>
            <a:endParaRPr sz="13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Collaborates with Locality to develop TID boundaries, eligibility, requirements and plan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Petitions Locality to create </a:t>
            </a: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and  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adopt TID plan</a:t>
            </a:r>
            <a:endParaRPr sz="13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69" name="Google Shape;269;p7"/>
          <p:cNvCxnSpPr/>
          <p:nvPr/>
        </p:nvCxnSpPr>
        <p:spPr>
          <a:xfrm>
            <a:off x="2909100" y="1931700"/>
            <a:ext cx="5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7"/>
          <p:cNvCxnSpPr/>
          <p:nvPr/>
        </p:nvCxnSpPr>
        <p:spPr>
          <a:xfrm>
            <a:off x="5549595" y="1931789"/>
            <a:ext cx="23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7"/>
          <p:cNvSpPr txBox="1"/>
          <p:nvPr/>
        </p:nvSpPr>
        <p:spPr>
          <a:xfrm>
            <a:off x="3010188" y="1573425"/>
            <a:ext cx="2450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Leading Locality</a:t>
            </a:r>
            <a:endParaRPr sz="13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i="1" u="none" strike="noStrike" cap="none" dirty="0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Municipality containing TID</a:t>
            </a:r>
            <a:endParaRPr sz="1300" i="0" u="none" strike="noStrike" cap="none" dirty="0">
              <a:solidFill>
                <a:srgbClr val="1480B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dirty="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Holds public hearings to review and adopt TID plan</a:t>
            </a:r>
            <a:endParaRPr sz="1300" dirty="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Approves petition to create TID program</a:t>
            </a:r>
            <a:endParaRPr sz="13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dirty="0">
                <a:latin typeface="Libre Franklin"/>
                <a:ea typeface="Libre Franklin"/>
                <a:cs typeface="Libre Franklin"/>
                <a:sym typeface="Libre Franklin"/>
              </a:rPr>
              <a:t>Collects fees and remits them to the TID Governing Board</a:t>
            </a:r>
            <a:endParaRPr sz="13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3003100" y="4237800"/>
            <a:ext cx="23910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 localities can form</a:t>
            </a:r>
            <a:endParaRPr sz="1000" i="1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regional TID 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4" name="Google Shape;2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6611" y="101363"/>
            <a:ext cx="1464625" cy="152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125" y="101363"/>
            <a:ext cx="1464625" cy="1373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4E76FB-FB2A-EE9A-17FC-BE7B2ABA1781}"/>
              </a:ext>
            </a:extLst>
          </p:cNvPr>
          <p:cNvGrpSpPr/>
          <p:nvPr/>
        </p:nvGrpSpPr>
        <p:grpSpPr>
          <a:xfrm>
            <a:off x="5563700" y="101363"/>
            <a:ext cx="3423300" cy="4488232"/>
            <a:chOff x="5563700" y="101363"/>
            <a:chExt cx="3423300" cy="4488232"/>
          </a:xfrm>
        </p:grpSpPr>
        <p:sp>
          <p:nvSpPr>
            <p:cNvPr id="272" name="Google Shape;272;p7"/>
            <p:cNvSpPr txBox="1"/>
            <p:nvPr/>
          </p:nvSpPr>
          <p:spPr>
            <a:xfrm>
              <a:off x="5563700" y="1573425"/>
              <a:ext cx="3423300" cy="301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TID Governing Board</a:t>
              </a:r>
              <a:endParaRPr sz="13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i="1" dirty="0">
                  <a:solidFill>
                    <a:srgbClr val="92D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Governing Board over TID Plan</a:t>
              </a:r>
              <a:endParaRPr sz="1300" i="0" u="none" strike="noStrike" cap="none" dirty="0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00" i="1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16668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Directs the funds received </a:t>
              </a:r>
              <a:r>
                <a:rPr lang="en-US" sz="1300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from the participating businesses </a:t>
              </a: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Executes the marketing efforts based on the adopted plan</a:t>
              </a: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Oversees any changes to the TID Plan</a:t>
              </a: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endParaRPr lang="en-US"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Creates more marketing dollars for local tourism efforts and campaigns</a:t>
              </a:r>
              <a:endParaRPr sz="130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D78BD8C6-3E06-966C-ADA4-F03A351C4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3455" y="101363"/>
              <a:ext cx="1464625" cy="13717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/>
          <p:nvPr/>
        </p:nvSpPr>
        <p:spPr>
          <a:xfrm>
            <a:off x="8698937" y="4725380"/>
            <a:ext cx="288087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5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82" name="Google Shape;282;p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7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2292362" y="1628834"/>
            <a:ext cx="6325200" cy="26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Governing Board</a:t>
            </a:r>
            <a:endParaRPr sz="1400" b="1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>
                <a:solidFill>
                  <a:schemeClr val="dk1"/>
                </a:solidFill>
              </a:rPr>
              <a:t>Governing Board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engages a Nonprofit Administrator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Administrator must be a private entity and not a public entity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 may its board members or staff be considered public officials for any purpose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can be an existing or newly created </a:t>
            </a:r>
            <a:r>
              <a:rPr lang="en-US">
                <a:solidFill>
                  <a:schemeClr val="dk1"/>
                </a:solidFill>
              </a:rPr>
              <a:t>Nonprofit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highlight>
                <a:schemeClr val="accent6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37F7AE9-DC0B-F33F-9CF4-A5863277A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61" y="94287"/>
            <a:ext cx="1522675" cy="142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70471FC-127E-22BB-5AE7-E203B198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61" y="94287"/>
            <a:ext cx="1522675" cy="1426108"/>
          </a:xfrm>
          <a:prstGeom prst="rect">
            <a:avLst/>
          </a:prstGeom>
        </p:spPr>
      </p:pic>
      <p:sp>
        <p:nvSpPr>
          <p:cNvPr id="290" name="Google Shape;290;p9"/>
          <p:cNvSpPr txBox="1"/>
          <p:nvPr/>
        </p:nvSpPr>
        <p:spPr>
          <a:xfrm>
            <a:off x="8698937" y="4725380"/>
            <a:ext cx="288087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6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91" name="Google Shape;291;p9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7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 txBox="1"/>
          <p:nvPr/>
        </p:nvSpPr>
        <p:spPr>
          <a:xfrm>
            <a:off x="2292362" y="1621902"/>
            <a:ext cx="6325200" cy="2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 Usage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Marketing, capital improvements, programming, workforce </a:t>
            </a: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and </a:t>
            </a: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DEI training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Sales site visits and events, group meeting incentives and bid fees, group commissions and rebates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 expenses to the Administering Nonprofit associated with the TID management and efforts</a:t>
            </a:r>
            <a:endParaRPr sz="14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ec2cb498b_2_11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7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00" name="Google Shape;300;geec2cb498b_2_11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eec2cb498b_2_11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eec2cb498b_2_11"/>
          <p:cNvSpPr txBox="1"/>
          <p:nvPr/>
        </p:nvSpPr>
        <p:spPr>
          <a:xfrm>
            <a:off x="2292362" y="1621902"/>
            <a:ext cx="63252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Requirements &amp; Definitions</a:t>
            </a:r>
            <a:endParaRPr sz="1600" b="1" i="0" u="none" strike="noStrike" cap="none">
              <a:solidFill>
                <a:schemeClr val="accent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2D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funds raised shall be used by the locality for any purposes other than the TID</a:t>
            </a:r>
            <a:endParaRPr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Only plan-approved c</a:t>
            </a:r>
            <a:r>
              <a:rPr lang="en-US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apital improvements </a:t>
            </a: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 eligible for TID funds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•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In June 2021, the Code of Virginia was amended by adding TID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Chapter 24 of Title 15.2 an article numbered 3, consisting of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sections numbered  </a:t>
            </a:r>
            <a:r>
              <a:rPr lang="en-US" b="1" u="sng">
                <a:solidFill>
                  <a:schemeClr val="dk1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15.2-2413.1 through 15.2-2413.11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1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3" name="Google Shape;303;geec2cb498b_2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750" y="94536"/>
            <a:ext cx="1500578" cy="14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861e117a8_0_237"/>
          <p:cNvSpPr txBox="1"/>
          <p:nvPr/>
        </p:nvSpPr>
        <p:spPr>
          <a:xfrm>
            <a:off x="8698937" y="4725380"/>
            <a:ext cx="288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8</a:t>
            </a:fld>
            <a:endParaRPr sz="900" b="0" i="0" u="none" strike="noStrike" cap="none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48" name="Google Shape;248;g12861e117a8_0_237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12861e117a8_0_237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12861e117a8_0_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7469" y="216063"/>
            <a:ext cx="1186750" cy="8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2861e117a8_0_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750" y="101599"/>
            <a:ext cx="1461350" cy="138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2861e117a8_0_2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525" y="257500"/>
            <a:ext cx="765550" cy="7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12861e117a8_0_237"/>
          <p:cNvSpPr txBox="1"/>
          <p:nvPr/>
        </p:nvSpPr>
        <p:spPr>
          <a:xfrm>
            <a:off x="2733372" y="1255116"/>
            <a:ext cx="24504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Examples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odging 70+ rooms add 2% room/night tax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Eligible = 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advertising costs, agency fees, production, printing, distribution costs, training, travel, printed material, promotional items, information technology, market intelligence, research, &amp; performance audits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4" name="Google Shape;254;g12861e117a8_0_237"/>
          <p:cNvSpPr txBox="1"/>
          <p:nvPr/>
        </p:nvSpPr>
        <p:spPr>
          <a:xfrm>
            <a:off x="5552772" y="1255116"/>
            <a:ext cx="24504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Results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.75% on room daily rate</a:t>
            </a:r>
            <a:endParaRPr sz="1400" b="0" i="0" u="none" strike="noStrike" cap="none">
              <a:solidFill>
                <a:srgbClr val="22222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Achieved ROI of 8:1 for funds allocated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$5.6 Million collected in their first year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92 Large conventions &amp; events funded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Resulted in $1.6 Billion in economic impact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12861e117a8_0_24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2861e117a8_0_248"/>
          <p:cNvSpPr txBox="1"/>
          <p:nvPr/>
        </p:nvSpPr>
        <p:spPr>
          <a:xfrm>
            <a:off x="409250" y="2918900"/>
            <a:ext cx="41424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</a:t>
            </a:r>
            <a:r>
              <a:rPr lang="en-US" sz="1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(hotels) as the lead partners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100" b="1" i="0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attractions can contribute if the local business community is unified 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2" name="Google Shape;262;g12861e117a8_0_248"/>
          <p:cNvSpPr txBox="1"/>
          <p:nvPr/>
        </p:nvSpPr>
        <p:spPr>
          <a:xfrm>
            <a:off x="1842350" y="1377400"/>
            <a:ext cx="2155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</a:t>
            </a: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0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</a:t>
            </a: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Businesses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Contribute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Lodging, dining, retail, sports, attractions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g12861e117a8_0_248"/>
          <p:cNvSpPr/>
          <p:nvPr/>
        </p:nvSpPr>
        <p:spPr>
          <a:xfrm>
            <a:off x="409250" y="1436800"/>
            <a:ext cx="1369800" cy="118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g12861e117a8_0_248"/>
          <p:cNvGrpSpPr/>
          <p:nvPr/>
        </p:nvGrpSpPr>
        <p:grpSpPr>
          <a:xfrm>
            <a:off x="728325" y="1608225"/>
            <a:ext cx="873775" cy="546625"/>
            <a:chOff x="5717700" y="1025325"/>
            <a:chExt cx="873775" cy="546625"/>
          </a:xfrm>
        </p:grpSpPr>
        <p:sp>
          <p:nvSpPr>
            <p:cNvPr id="265" name="Google Shape;265;g12861e117a8_0_248"/>
            <p:cNvSpPr/>
            <p:nvPr/>
          </p:nvSpPr>
          <p:spPr>
            <a:xfrm>
              <a:off x="6303475" y="1322350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12861e117a8_0_248"/>
            <p:cNvSpPr/>
            <p:nvPr/>
          </p:nvSpPr>
          <p:spPr>
            <a:xfrm>
              <a:off x="5717700" y="1025325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g12861e117a8_0_248"/>
          <p:cNvGrpSpPr/>
          <p:nvPr/>
        </p:nvGrpSpPr>
        <p:grpSpPr>
          <a:xfrm>
            <a:off x="708500" y="1561750"/>
            <a:ext cx="835700" cy="968550"/>
            <a:chOff x="5697875" y="978850"/>
            <a:chExt cx="835700" cy="968550"/>
          </a:xfrm>
        </p:grpSpPr>
        <p:sp>
          <p:nvSpPr>
            <p:cNvPr id="268" name="Google Shape;268;g12861e117a8_0_248"/>
            <p:cNvSpPr/>
            <p:nvPr/>
          </p:nvSpPr>
          <p:spPr>
            <a:xfrm>
              <a:off x="5697875" y="179800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12861e117a8_0_248"/>
            <p:cNvSpPr/>
            <p:nvPr/>
          </p:nvSpPr>
          <p:spPr>
            <a:xfrm>
              <a:off x="6005700" y="9788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12861e117a8_0_248"/>
            <p:cNvSpPr/>
            <p:nvPr/>
          </p:nvSpPr>
          <p:spPr>
            <a:xfrm>
              <a:off x="6361375" y="16122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12861e117a8_0_248"/>
            <p:cNvSpPr/>
            <p:nvPr/>
          </p:nvSpPr>
          <p:spPr>
            <a:xfrm>
              <a:off x="6361375" y="11326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g12861e117a8_0_248"/>
          <p:cNvGrpSpPr/>
          <p:nvPr/>
        </p:nvGrpSpPr>
        <p:grpSpPr>
          <a:xfrm>
            <a:off x="479900" y="1905250"/>
            <a:ext cx="868025" cy="523500"/>
            <a:chOff x="5469275" y="1322350"/>
            <a:chExt cx="868025" cy="523500"/>
          </a:xfrm>
        </p:grpSpPr>
        <p:sp>
          <p:nvSpPr>
            <p:cNvPr id="273" name="Google Shape;273;g12861e117a8_0_248"/>
            <p:cNvSpPr/>
            <p:nvPr/>
          </p:nvSpPr>
          <p:spPr>
            <a:xfrm>
              <a:off x="5870075" y="17414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12861e117a8_0_248"/>
            <p:cNvSpPr/>
            <p:nvPr/>
          </p:nvSpPr>
          <p:spPr>
            <a:xfrm>
              <a:off x="5850275" y="132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12861e117a8_0_248"/>
            <p:cNvSpPr/>
            <p:nvPr/>
          </p:nvSpPr>
          <p:spPr>
            <a:xfrm>
              <a:off x="6217000" y="1531725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12861e117a8_0_248"/>
            <p:cNvSpPr/>
            <p:nvPr/>
          </p:nvSpPr>
          <p:spPr>
            <a:xfrm>
              <a:off x="5469275" y="1398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g12861e117a8_0_248"/>
          <p:cNvGrpSpPr/>
          <p:nvPr/>
        </p:nvGrpSpPr>
        <p:grpSpPr>
          <a:xfrm>
            <a:off x="4931025" y="1370200"/>
            <a:ext cx="3588300" cy="1245900"/>
            <a:chOff x="5398625" y="2851900"/>
            <a:chExt cx="3588300" cy="1245900"/>
          </a:xfrm>
        </p:grpSpPr>
        <p:sp>
          <p:nvSpPr>
            <p:cNvPr id="278" name="Google Shape;278;g12861e117a8_0_248"/>
            <p:cNvSpPr txBox="1"/>
            <p:nvPr/>
          </p:nvSpPr>
          <p:spPr>
            <a:xfrm>
              <a:off x="6831725" y="2851900"/>
              <a:ext cx="2155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 </a:t>
              </a: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Zone</a:t>
              </a:r>
              <a:endParaRPr sz="20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Specific </a:t>
              </a: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Businesses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Contribute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Food, Beverage, Sports, Attractions</a:t>
              </a:r>
              <a:endPara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9" name="Google Shape;279;g12861e117a8_0_248"/>
            <p:cNvSpPr/>
            <p:nvPr/>
          </p:nvSpPr>
          <p:spPr>
            <a:xfrm>
              <a:off x="5398625" y="2911300"/>
              <a:ext cx="1369800" cy="1186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888888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g12861e117a8_0_248"/>
          <p:cNvGrpSpPr/>
          <p:nvPr/>
        </p:nvGrpSpPr>
        <p:grpSpPr>
          <a:xfrm>
            <a:off x="5001675" y="1818250"/>
            <a:ext cx="1110900" cy="714000"/>
            <a:chOff x="5469275" y="3299950"/>
            <a:chExt cx="1110900" cy="714000"/>
          </a:xfrm>
        </p:grpSpPr>
        <p:sp>
          <p:nvSpPr>
            <p:cNvPr id="281" name="Google Shape;281;g12861e117a8_0_248"/>
            <p:cNvSpPr/>
            <p:nvPr/>
          </p:nvSpPr>
          <p:spPr>
            <a:xfrm>
              <a:off x="54692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12861e117a8_0_248"/>
            <p:cNvSpPr/>
            <p:nvPr/>
          </p:nvSpPr>
          <p:spPr>
            <a:xfrm>
              <a:off x="5621675" y="36047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12861e117a8_0_248"/>
            <p:cNvSpPr/>
            <p:nvPr/>
          </p:nvSpPr>
          <p:spPr>
            <a:xfrm>
              <a:off x="5621675" y="3299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12861e117a8_0_248"/>
            <p:cNvSpPr/>
            <p:nvPr/>
          </p:nvSpPr>
          <p:spPr>
            <a:xfrm>
              <a:off x="57740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12861e117a8_0_248"/>
            <p:cNvSpPr/>
            <p:nvPr/>
          </p:nvSpPr>
          <p:spPr>
            <a:xfrm>
              <a:off x="64598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12861e117a8_0_248"/>
            <p:cNvSpPr/>
            <p:nvPr/>
          </p:nvSpPr>
          <p:spPr>
            <a:xfrm>
              <a:off x="6307475" y="3909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2861e117a8_0_248"/>
            <p:cNvSpPr/>
            <p:nvPr/>
          </p:nvSpPr>
          <p:spPr>
            <a:xfrm>
              <a:off x="6155075" y="3680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g12861e117a8_0_248"/>
          <p:cNvGrpSpPr/>
          <p:nvPr/>
        </p:nvGrpSpPr>
        <p:grpSpPr>
          <a:xfrm>
            <a:off x="5253825" y="1528522"/>
            <a:ext cx="889650" cy="1003725"/>
            <a:chOff x="5721425" y="3010222"/>
            <a:chExt cx="889650" cy="1003725"/>
          </a:xfrm>
        </p:grpSpPr>
        <p:sp>
          <p:nvSpPr>
            <p:cNvPr id="289" name="Google Shape;289;g12861e117a8_0_248"/>
            <p:cNvSpPr/>
            <p:nvPr/>
          </p:nvSpPr>
          <p:spPr>
            <a:xfrm>
              <a:off x="627657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12861e117a8_0_248"/>
            <p:cNvSpPr/>
            <p:nvPr/>
          </p:nvSpPr>
          <p:spPr>
            <a:xfrm>
              <a:off x="6428975" y="31626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12861e117a8_0_248"/>
            <p:cNvSpPr/>
            <p:nvPr/>
          </p:nvSpPr>
          <p:spPr>
            <a:xfrm>
              <a:off x="572142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12861e117a8_0_248"/>
            <p:cNvSpPr/>
            <p:nvPr/>
          </p:nvSpPr>
          <p:spPr>
            <a:xfrm>
              <a:off x="5721425" y="38558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12861e117a8_0_248"/>
            <p:cNvSpPr/>
            <p:nvPr/>
          </p:nvSpPr>
          <p:spPr>
            <a:xfrm>
              <a:off x="5812238" y="36977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12861e117a8_0_248"/>
            <p:cNvSpPr/>
            <p:nvPr/>
          </p:nvSpPr>
          <p:spPr>
            <a:xfrm>
              <a:off x="5888438" y="38501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5" name="Google Shape;295;g12861e117a8_0_248"/>
          <p:cNvCxnSpPr/>
          <p:nvPr/>
        </p:nvCxnSpPr>
        <p:spPr>
          <a:xfrm>
            <a:off x="4551425" y="1225125"/>
            <a:ext cx="0" cy="3031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g12861e117a8_0_248"/>
          <p:cNvSpPr txBox="1"/>
          <p:nvPr/>
        </p:nvSpPr>
        <p:spPr>
          <a:xfrm>
            <a:off x="4888825" y="2918900"/>
            <a:ext cx="43545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tourism sectors can collaborate and petition for a TID 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</a:t>
            </a:r>
            <a:r>
              <a:rPr lang="en-US" sz="1100" b="1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r>
              <a:rPr lang="en-US" sz="1100" b="0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distilleries, cideries; or,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restaurants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or certain types of attractions can be created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TID plan (as with the example above)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Google Shape;251;g12861e117a8_0_237">
            <a:extLst>
              <a:ext uri="{FF2B5EF4-FFF2-40B4-BE49-F238E27FC236}">
                <a16:creationId xmlns:a16="http://schemas.microsoft.com/office/drawing/2014/main" id="{7031A277-E98A-E744-A4EF-B289F2899A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50" y="101599"/>
            <a:ext cx="1461350" cy="1382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954</Words>
  <Application>Microsoft Office PowerPoint</Application>
  <PresentationFormat>On-screen Show (16:9)</PresentationFormat>
  <Paragraphs>156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Montserrat</vt:lpstr>
      <vt:lpstr>Trebuchet MS</vt:lpstr>
      <vt:lpstr>Asap</vt:lpstr>
      <vt:lpstr>Libre Franklin Thin</vt:lpstr>
      <vt:lpstr>Montserrat ExtraBold</vt:lpstr>
      <vt:lpstr>Libre Franklin</vt:lpstr>
      <vt:lpstr>Calibri</vt:lpstr>
      <vt:lpstr>Montserrat Black</vt:lpstr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Confroy, Wirt</dc:creator>
  <cp:lastModifiedBy>Confroy, Wirt</cp:lastModifiedBy>
  <cp:revision>13</cp:revision>
  <dcterms:modified xsi:type="dcterms:W3CDTF">2022-10-03T18:59:41Z</dcterms:modified>
</cp:coreProperties>
</file>