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8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2" r:id="rId16"/>
    <p:sldId id="271" r:id="rId17"/>
    <p:sldId id="283" r:id="rId18"/>
    <p:sldId id="273" r:id="rId19"/>
    <p:sldId id="274" r:id="rId20"/>
    <p:sldId id="269" r:id="rId21"/>
    <p:sldId id="270" r:id="rId22"/>
    <p:sldId id="280" r:id="rId23"/>
    <p:sldId id="272" r:id="rId24"/>
  </p:sldIdLst>
  <p:sldSz cx="9144000" cy="5143500" type="screen16x9"/>
  <p:notesSz cx="6858000" cy="9144000"/>
  <p:embeddedFontLst>
    <p:embeddedFont>
      <p:font typeface="Asap" panose="020F0504030202060203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ibre Franklin" pitchFamily="2" charset="0"/>
      <p:regular r:id="rId34"/>
      <p:bold r:id="rId35"/>
      <p:italic r:id="rId36"/>
      <p:boldItalic r:id="rId37"/>
    </p:embeddedFont>
    <p:embeddedFont>
      <p:font typeface="Libre Franklin Thin" pitchFamily="2" charset="0"/>
      <p:regular r:id="rId38"/>
      <p:bold r:id="rId39"/>
      <p:italic r:id="rId40"/>
      <p:boldItalic r:id="rId41"/>
    </p:embeddedFont>
    <p:embeddedFont>
      <p:font typeface="Montserrat" panose="00000500000000000000" pitchFamily="50" charset="0"/>
      <p:regular r:id="rId42"/>
      <p:bold r:id="rId43"/>
      <p:italic r:id="rId44"/>
      <p:boldItalic r:id="rId45"/>
    </p:embeddedFont>
    <p:embeddedFont>
      <p:font typeface="Montserrat Black" panose="00000A00000000000000" pitchFamily="50" charset="0"/>
      <p:bold r:id="rId46"/>
      <p:boldItalic r:id="rId47"/>
    </p:embeddedFont>
    <p:embeddedFont>
      <p:font typeface="Montserrat ExtraBold" panose="00000900000000000000" pitchFamily="50" charset="0"/>
      <p:bold r:id="rId48"/>
      <p:boldItalic r:id="rId49"/>
    </p:embeddedFont>
    <p:embeddedFont>
      <p:font typeface="Trebuchet MS" panose="020B060302020202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58">
          <p15:clr>
            <a:srgbClr val="9AA0A6"/>
          </p15:clr>
        </p15:guide>
        <p15:guide id="4" orient="horz" pos="2160">
          <p15:clr>
            <a:srgbClr val="9AA0A6"/>
          </p15:clr>
        </p15:guide>
        <p15:guide id="5" orient="horz" pos="864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jddRTzMYFFmb55m1F2nFLP9ocO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94" y="475"/>
      </p:cViewPr>
      <p:guideLst>
        <p:guide orient="horz" pos="1620"/>
        <p:guide pos="2880"/>
        <p:guide orient="horz" pos="958"/>
        <p:guide orient="horz" pos="2160"/>
        <p:guide orient="horz" pos="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tasadvisors.com/resources/research/tourism-improvement-district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tgallagher@civitasadvisors.com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861e117a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12861e117a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b0412a043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fb0412a04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861e117a8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12861e117a8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861e117a8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12861e117a8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2861e117a8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12861e117a8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aa46a5be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eaa46a5be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ec2cb498b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eec2cb498b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2861e117a8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12861e117a8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861e117a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861e117a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861e117a8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12861e117a8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 recap …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Different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TIDs are primarily created with lodging/hotels as the lead partners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They have the visitor spending levels and frequency to establish and collect new visitor fees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Other tourism business sectors such as dining, retail and attractions can contribute if the local business community is unified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Specific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Businesses representing specific business sectors can collaborate and petition for a TID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TID plan with only lodging, wineries, distilleries, cideries; or, restaurants or certain types of attractions can be created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Those benefiting businesses would collaborate, create their TID zone boundaries and plan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Then, petition the local government to adopt and pass the TID plan (as with the example above)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Tourism Zones can overlap with Virginia Opportunity Zones and other business zones, and do not share zone requirements and mandates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This includes the TIDs (Tourism Improvement Districts)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newest of Virginia's tourism-related zone opportunities, TIDs authorize any a locality to create a local tourism improvement district plan, consisting of fees charged to visitors and used to fund tourism promotion activities and capital improvements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All TID funded initiatives follow the a plan, created by </a:t>
            </a:r>
            <a:r>
              <a:rPr lang="en-US" sz="1200" i="1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 Governing Board</a:t>
            </a: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whose members are benefiting businesses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Visit &gt; </a:t>
            </a:r>
            <a:r>
              <a:rPr lang="en-US" sz="12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CIVITAS Advisor’s TIDs webpage for a deeper dive into TIDs</a:t>
            </a: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and contact </a:t>
            </a:r>
            <a:r>
              <a:rPr lang="en-US" sz="12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Tiffany Gallagher </a:t>
            </a:r>
            <a:r>
              <a:rPr lang="en-US" sz="1200" b="1" u="sng">
                <a:solidFill>
                  <a:srgbClr val="0563C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tgallagher@civitasadvisors.com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e7b1ea321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12e7b1ea32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861e117a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2861e117a8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Fredericksburg is a great example of a community who has fully taken advantage of tourism zones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They have 3 zones, all targeting different types of development</a:t>
            </a:r>
            <a:endParaRPr/>
          </a:p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7" name="Google Shape;157;g12861e117a8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861e117a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2861e117a8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Fredericksburg is a great example of a community who has fully taken advantage of tourism zones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They have 3 zones, all targeting different types of development</a:t>
            </a:r>
            <a:endParaRPr/>
          </a:p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7" name="Google Shape;157;g12861e117a8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13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e7b1ea321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2e7b1ea321_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b0412a04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fb0412a043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I’m going to change gears here for a minute and talk zoning with you guys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 want to talk about tourism zones, which area great tool for furthering tourism development in your community</a:t>
            </a:r>
            <a:endParaRPr/>
          </a:p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fb0412a043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b0412a04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fb0412a043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Fredericksburg is a great example of a community who has fully taken advantage of tourism zones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They have 3 zones, all targeting different types of development</a:t>
            </a:r>
            <a:endParaRPr/>
          </a:p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81" name="Google Shape;181;gfb0412a043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b0412a043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fb0412a04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914400" lvl="1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371600" lvl="2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828800" lvl="3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2286000" lvl="4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743200" lvl="5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3200400" lvl="6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3657600" lvl="7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4114800" lvl="8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95" name="Google Shape;95;p3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3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7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fb0412a043_0_185"/>
          <p:cNvSpPr txBox="1">
            <a:spLocks noGrp="1"/>
          </p:cNvSpPr>
          <p:nvPr>
            <p:ph type="ctrTitle"/>
          </p:nvPr>
        </p:nvSpPr>
        <p:spPr>
          <a:xfrm>
            <a:off x="5725273" y="841772"/>
            <a:ext cx="227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fb0412a043_0_18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hyperlink" Target="https://lis.virginia.gov/cgi-bin/legp604.exe?212+ful+CHAP050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tgallagher@civitasadvisors.com" TargetMode="External"/><Relationship Id="rId13" Type="http://schemas.openxmlformats.org/officeDocument/2006/relationships/hyperlink" Target="mailto:eric@vrlta.org" TargetMode="External"/><Relationship Id="rId3" Type="http://schemas.openxmlformats.org/officeDocument/2006/relationships/image" Target="../media/image26.jpg"/><Relationship Id="rId7" Type="http://schemas.openxmlformats.org/officeDocument/2006/relationships/hyperlink" Target="https://dhcd.virginia.gov/opportunity-zones-oz" TargetMode="Externa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atc.org/tourismzones/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28.jpg"/><Relationship Id="rId10" Type="http://schemas.openxmlformats.org/officeDocument/2006/relationships/image" Target="../media/image30.gif"/><Relationship Id="rId4" Type="http://schemas.openxmlformats.org/officeDocument/2006/relationships/image" Target="../media/image27.png"/><Relationship Id="rId9" Type="http://schemas.openxmlformats.org/officeDocument/2006/relationships/image" Target="../media/image29.png"/><Relationship Id="rId14" Type="http://schemas.openxmlformats.org/officeDocument/2006/relationships/hyperlink" Target="https://civitasadvisors.com/resources/research/tourism-improvement-district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7.png"/><Relationship Id="rId7" Type="http://schemas.openxmlformats.org/officeDocument/2006/relationships/hyperlink" Target="mailto:jbower@virginia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vatc.org/TIDS" TargetMode="External"/><Relationship Id="rId5" Type="http://schemas.openxmlformats.org/officeDocument/2006/relationships/hyperlink" Target="mailto:wconfroy@virginia.org" TargetMode="Externa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12861e117a8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9300" y="1876425"/>
            <a:ext cx="1863750" cy="1129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g12861e117a8_0_23"/>
          <p:cNvCxnSpPr/>
          <p:nvPr/>
        </p:nvCxnSpPr>
        <p:spPr>
          <a:xfrm rot="10800000">
            <a:off x="4572000" y="1922425"/>
            <a:ext cx="0" cy="1011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g12861e117a8_0_23"/>
          <p:cNvSpPr txBox="1"/>
          <p:nvPr/>
        </p:nvSpPr>
        <p:spPr>
          <a:xfrm>
            <a:off x="4839150" y="1770025"/>
            <a:ext cx="4054800" cy="1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New Product</a:t>
            </a:r>
            <a:endParaRPr sz="2300" b="0" i="0" u="none" strike="noStrike" cap="none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800" dirty="0">
                <a:solidFill>
                  <a:srgbClr val="9FC5E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TDFP</a:t>
            </a:r>
            <a:endParaRPr sz="1800" dirty="0">
              <a:solidFill>
                <a:srgbClr val="9FC5E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800" dirty="0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Tourism Zones</a:t>
            </a:r>
            <a:endParaRPr sz="1800" dirty="0"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800" dirty="0">
                <a:solidFill>
                  <a:srgbClr val="0B539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Tourism Improvement Districts (TIDs)</a:t>
            </a:r>
            <a:endParaRPr sz="1800" b="1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fb0412a043_0_78" descr="A picture containing cup, pink, indoor, ca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946" y="510536"/>
            <a:ext cx="1754566" cy="233545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fb0412a043_0_78"/>
          <p:cNvSpPr txBox="1"/>
          <p:nvPr/>
        </p:nvSpPr>
        <p:spPr>
          <a:xfrm>
            <a:off x="2261192" y="940575"/>
            <a:ext cx="3211596" cy="182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1" u="none" strike="noStrike" cap="none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DEFICIENCY </a:t>
            </a:r>
            <a:endParaRPr sz="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lang="en-US" sz="16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Comprehensive Plan</a:t>
            </a:r>
            <a:endParaRPr sz="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lang="en-US" sz="16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Tourism Development Plan</a:t>
            </a:r>
            <a:endParaRPr sz="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lang="en-US" sz="16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Tourism Marketing Plan</a:t>
            </a:r>
            <a:endParaRPr sz="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lang="en-US" sz="16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Current Market Study</a:t>
            </a:r>
            <a:endParaRPr sz="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lang="en-US" sz="16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Tourism Zone</a:t>
            </a:r>
            <a:endParaRPr sz="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gfb0412a043_0_78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37" y="694651"/>
            <a:ext cx="2391156" cy="20795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gfb0412a043_0_78"/>
          <p:cNvCxnSpPr/>
          <p:nvPr/>
        </p:nvCxnSpPr>
        <p:spPr>
          <a:xfrm>
            <a:off x="5613991" y="766421"/>
            <a:ext cx="0" cy="2184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gfb0412a043_0_78"/>
          <p:cNvSpPr txBox="1"/>
          <p:nvPr/>
        </p:nvSpPr>
        <p:spPr>
          <a:xfrm>
            <a:off x="1591500" y="3435994"/>
            <a:ext cx="7027800" cy="1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ax</a:t>
            </a:r>
            <a:r>
              <a:rPr lang="en-US" sz="2000" b="1" i="0" u="none" strike="noStrike" cap="none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ncrement</a:t>
            </a:r>
            <a:r>
              <a:rPr lang="en-US" sz="2000" b="1" i="0" u="none" strike="noStrike" cap="none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US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inancing</a:t>
            </a:r>
            <a:endParaRPr sz="13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Municipality and State </a:t>
            </a:r>
            <a:r>
              <a:rPr lang="en-US" sz="17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divert</a:t>
            </a: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contribute </a:t>
            </a:r>
            <a:r>
              <a:rPr lang="en-US" sz="17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future</a:t>
            </a: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sales</a:t>
            </a: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tax</a:t>
            </a: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revenues</a:t>
            </a:r>
            <a:r>
              <a:rPr lang="en-US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towards the </a:t>
            </a:r>
            <a:r>
              <a:rPr lang="en-US" sz="17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Developer’s</a:t>
            </a: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sz="17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debt </a:t>
            </a: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 the Lender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gfb0412a043_0_78"/>
          <p:cNvSpPr txBox="1"/>
          <p:nvPr/>
        </p:nvSpPr>
        <p:spPr>
          <a:xfrm>
            <a:off x="1007175" y="3073925"/>
            <a:ext cx="1213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Much like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12861e117a8_0_4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9300" y="1876425"/>
            <a:ext cx="1863750" cy="1129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g12861e117a8_0_458"/>
          <p:cNvCxnSpPr/>
          <p:nvPr/>
        </p:nvCxnSpPr>
        <p:spPr>
          <a:xfrm rot="10800000">
            <a:off x="4572000" y="1922425"/>
            <a:ext cx="0" cy="1011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" name="Google Shape;206;g12861e117a8_0_458"/>
          <p:cNvSpPr txBox="1"/>
          <p:nvPr/>
        </p:nvSpPr>
        <p:spPr>
          <a:xfrm>
            <a:off x="4839150" y="1770025"/>
            <a:ext cx="4054800" cy="1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New Product</a:t>
            </a:r>
            <a:endParaRPr sz="23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80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TDFP</a:t>
            </a:r>
            <a:endParaRPr sz="1800">
              <a:solidFill>
                <a:srgbClr val="66666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80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Tourism Zones</a:t>
            </a:r>
            <a:endParaRPr sz="1800">
              <a:solidFill>
                <a:srgbClr val="66666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800">
                <a:solidFill>
                  <a:srgbClr val="0B539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Tourism Improvement Districts (TIDs)</a:t>
            </a:r>
            <a:endParaRPr sz="1800"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2861e117a8_0_204"/>
          <p:cNvSpPr txBox="1"/>
          <p:nvPr/>
        </p:nvSpPr>
        <p:spPr>
          <a:xfrm>
            <a:off x="8698937" y="4725380"/>
            <a:ext cx="288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12</a:t>
            </a:fld>
            <a:endParaRPr sz="900" b="0" i="0" u="none" strike="noStrike" cap="none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12" name="Google Shape;212;g12861e117a8_0_204"/>
          <p:cNvSpPr txBox="1"/>
          <p:nvPr/>
        </p:nvSpPr>
        <p:spPr>
          <a:xfrm>
            <a:off x="6929" y="1661212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A business district created to increase revenue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for destination marketing &amp; capital investment</a:t>
            </a:r>
            <a:endParaRPr sz="2400" b="0" i="0" u="none" strike="noStrike" cap="none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13" name="Google Shape;213;g12861e117a8_0_204"/>
          <p:cNvSpPr txBox="1"/>
          <p:nvPr/>
        </p:nvSpPr>
        <p:spPr>
          <a:xfrm>
            <a:off x="969822" y="254149"/>
            <a:ext cx="533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Tourism Improvement Districts</a:t>
            </a:r>
            <a:endParaRPr sz="2400" b="1" i="0" u="none" strike="noStrike" cap="none">
              <a:solidFill>
                <a:srgbClr val="DC58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12861e117a8_0_204"/>
          <p:cNvSpPr txBox="1"/>
          <p:nvPr/>
        </p:nvSpPr>
        <p:spPr>
          <a:xfrm>
            <a:off x="6929" y="408403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15" name="Google Shape;215;g12861e117a8_0_204"/>
          <p:cNvSpPr txBox="1"/>
          <p:nvPr/>
        </p:nvSpPr>
        <p:spPr>
          <a:xfrm>
            <a:off x="0" y="322517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Tourism businesses collect new visitor fees to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fund local tourism marketing &amp; development </a:t>
            </a:r>
            <a:endParaRPr sz="2400" b="0" i="0" u="none" strike="noStrike" cap="none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216" name="Google Shape;216;g12861e117a8_0_204"/>
          <p:cNvCxnSpPr/>
          <p:nvPr/>
        </p:nvCxnSpPr>
        <p:spPr>
          <a:xfrm>
            <a:off x="2438402" y="2913975"/>
            <a:ext cx="4232700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7" name="Google Shape;217;g12861e117a8_0_204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43"/>
            <a:ext cx="6633022" cy="1170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12861e117a8_0_204"/>
          <p:cNvSpPr txBox="1"/>
          <p:nvPr/>
        </p:nvSpPr>
        <p:spPr>
          <a:xfrm>
            <a:off x="527302" y="38825"/>
            <a:ext cx="2859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12861e117a8_0_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750" y="101613"/>
            <a:ext cx="1461350" cy="138210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12861e117a8_0_215"/>
          <p:cNvSpPr txBox="1"/>
          <p:nvPr/>
        </p:nvSpPr>
        <p:spPr>
          <a:xfrm>
            <a:off x="8698937" y="4725380"/>
            <a:ext cx="288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13</a:t>
            </a:fld>
            <a:endParaRPr sz="900" b="0" i="0" u="none" strike="noStrike" cap="non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25" name="Google Shape;225;g12861e117a8_0_21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12861e117a8_0_215"/>
          <p:cNvSpPr txBox="1"/>
          <p:nvPr/>
        </p:nvSpPr>
        <p:spPr>
          <a:xfrm>
            <a:off x="0" y="193525"/>
            <a:ext cx="8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12861e117a8_0_215"/>
          <p:cNvSpPr txBox="1"/>
          <p:nvPr/>
        </p:nvSpPr>
        <p:spPr>
          <a:xfrm>
            <a:off x="2138349" y="1677910"/>
            <a:ext cx="6325200" cy="2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Grow &amp; Leverage Tourism Funding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7303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Stable and fixed funding sources for marketing efforts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Industry-led and privately managed and approved by stakeholders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Existing funding protected and new funding stays with the industry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7303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Designed to increase longer stays and more visitor spending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Accountability and transparency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Mitigate the harsh impacts COVID-19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geaa46a5be4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900" y="1516175"/>
            <a:ext cx="2222376" cy="208347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eaa46a5be4_0_25"/>
          <p:cNvSpPr txBox="1"/>
          <p:nvPr/>
        </p:nvSpPr>
        <p:spPr>
          <a:xfrm>
            <a:off x="8698937" y="4725380"/>
            <a:ext cx="288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14</a:t>
            </a:fld>
            <a:endParaRPr sz="900" b="0" i="0" u="none" strike="noStrike" cap="non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58" name="Google Shape;258;geaa46a5be4_0_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eaa46a5be4_0_25"/>
          <p:cNvSpPr txBox="1"/>
          <p:nvPr/>
        </p:nvSpPr>
        <p:spPr>
          <a:xfrm>
            <a:off x="0" y="193525"/>
            <a:ext cx="10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geaa46a5be4_0_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1100" y="1520900"/>
            <a:ext cx="2241824" cy="233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AE7F165-0C4F-9C6C-3140-1C07F902E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143" y="1516175"/>
            <a:ext cx="2222375" cy="2081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"/>
          <p:cNvSpPr txBox="1"/>
          <p:nvPr/>
        </p:nvSpPr>
        <p:spPr>
          <a:xfrm>
            <a:off x="8698937" y="4725380"/>
            <a:ext cx="288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15</a:t>
            </a:fld>
            <a:endParaRPr sz="900" b="0" i="0" u="none" strike="noStrike" cap="non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66" name="Google Shape;266;p7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7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7"/>
          <p:cNvSpPr txBox="1"/>
          <p:nvPr/>
        </p:nvSpPr>
        <p:spPr>
          <a:xfrm>
            <a:off x="0" y="193525"/>
            <a:ext cx="8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"/>
          <p:cNvSpPr txBox="1"/>
          <p:nvPr/>
        </p:nvSpPr>
        <p:spPr>
          <a:xfrm>
            <a:off x="268600" y="1573425"/>
            <a:ext cx="26406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3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Benefited Businesses</a:t>
            </a:r>
            <a:endParaRPr sz="1300" b="1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i="1" u="none" strike="noStrike" cap="none" dirty="0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Tourism Businesses </a:t>
            </a:r>
            <a:endParaRPr sz="130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300" i="1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66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Initiates TID interest from local touri</a:t>
            </a:r>
            <a:r>
              <a:rPr lang="en-US" sz="1300" dirty="0">
                <a:latin typeface="Libre Franklin"/>
                <a:ea typeface="Libre Franklin"/>
                <a:cs typeface="Libre Franklin"/>
                <a:sym typeface="Libre Franklin"/>
              </a:rPr>
              <a:t>sm </a:t>
            </a:r>
            <a:r>
              <a:rPr lang="en-US" sz="130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businesses</a:t>
            </a:r>
            <a:r>
              <a:rPr lang="en-US" sz="1300" dirty="0">
                <a:latin typeface="Libre Franklin"/>
                <a:ea typeface="Libre Franklin"/>
                <a:cs typeface="Libre Franklin"/>
                <a:sym typeface="Libre Franklin"/>
              </a:rPr>
              <a:t> (hotels, restaurants,  </a:t>
            </a:r>
            <a:endParaRPr sz="13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Libre Franklin"/>
                <a:ea typeface="Libre Franklin"/>
                <a:cs typeface="Libre Franklin"/>
                <a:sym typeface="Libre Franklin"/>
              </a:rPr>
              <a:t>         attractions, etc.)</a:t>
            </a:r>
            <a:endParaRPr sz="13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666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Collaborates with Locality to develop TID boundaries, eligibility, requirements and plan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841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66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Petitions Locality to create </a:t>
            </a:r>
            <a:r>
              <a:rPr lang="en-US" sz="1300" dirty="0">
                <a:latin typeface="Libre Franklin"/>
                <a:ea typeface="Libre Franklin"/>
                <a:cs typeface="Libre Franklin"/>
                <a:sym typeface="Libre Franklin"/>
              </a:rPr>
              <a:t>and  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adopt TID plan</a:t>
            </a:r>
            <a:endParaRPr sz="13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69" name="Google Shape;269;p7"/>
          <p:cNvCxnSpPr/>
          <p:nvPr/>
        </p:nvCxnSpPr>
        <p:spPr>
          <a:xfrm>
            <a:off x="2909100" y="1931700"/>
            <a:ext cx="5700" cy="30561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0" name="Google Shape;270;p7"/>
          <p:cNvCxnSpPr/>
          <p:nvPr/>
        </p:nvCxnSpPr>
        <p:spPr>
          <a:xfrm>
            <a:off x="5549595" y="1931789"/>
            <a:ext cx="23700" cy="30561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1" name="Google Shape;271;p7"/>
          <p:cNvSpPr txBox="1"/>
          <p:nvPr/>
        </p:nvSpPr>
        <p:spPr>
          <a:xfrm>
            <a:off x="3010188" y="1573425"/>
            <a:ext cx="24504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3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Leading Locality</a:t>
            </a:r>
            <a:endParaRPr sz="1300" b="1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i="1" u="none" strike="noStrike" cap="none" dirty="0">
                <a:solidFill>
                  <a:srgbClr val="1480B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Municipality containing TID</a:t>
            </a:r>
            <a:endParaRPr sz="1300" i="0" u="none" strike="noStrike" cap="none" dirty="0">
              <a:solidFill>
                <a:srgbClr val="1480B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300" i="1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dirty="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Holds public hearings to review and adopt TID plan</a:t>
            </a:r>
            <a:endParaRPr sz="1300" dirty="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Approves petition to create TID program</a:t>
            </a:r>
            <a:endParaRPr sz="130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dirty="0">
                <a:latin typeface="Libre Franklin"/>
                <a:ea typeface="Libre Franklin"/>
                <a:cs typeface="Libre Franklin"/>
                <a:sym typeface="Libre Franklin"/>
              </a:rPr>
              <a:t>Collects fees and remits them to the TID Governing Board</a:t>
            </a:r>
            <a:endParaRPr sz="130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3" name="Google Shape;273;p7"/>
          <p:cNvSpPr txBox="1"/>
          <p:nvPr/>
        </p:nvSpPr>
        <p:spPr>
          <a:xfrm>
            <a:off x="3003100" y="4237800"/>
            <a:ext cx="2391000" cy="400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1480B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 </a:t>
            </a:r>
            <a:r>
              <a:rPr lang="en-US" sz="1000" b="0" i="1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Multiple localities can form</a:t>
            </a:r>
            <a:endParaRPr sz="1000" i="1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regional TID 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74" name="Google Shape;27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6611" y="101363"/>
            <a:ext cx="1464625" cy="152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1125" y="101363"/>
            <a:ext cx="1464625" cy="1373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A4E76FB-FB2A-EE9A-17FC-BE7B2ABA1781}"/>
              </a:ext>
            </a:extLst>
          </p:cNvPr>
          <p:cNvGrpSpPr/>
          <p:nvPr/>
        </p:nvGrpSpPr>
        <p:grpSpPr>
          <a:xfrm>
            <a:off x="5563700" y="101363"/>
            <a:ext cx="3423300" cy="4488232"/>
            <a:chOff x="5563700" y="101363"/>
            <a:chExt cx="3423300" cy="4488232"/>
          </a:xfrm>
        </p:grpSpPr>
        <p:sp>
          <p:nvSpPr>
            <p:cNvPr id="272" name="Google Shape;272;p7"/>
            <p:cNvSpPr txBox="1"/>
            <p:nvPr/>
          </p:nvSpPr>
          <p:spPr>
            <a:xfrm>
              <a:off x="5563700" y="1573425"/>
              <a:ext cx="3423300" cy="3016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TID Governing Board</a:t>
              </a:r>
              <a:endParaRPr sz="13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300" i="1" dirty="0">
                  <a:solidFill>
                    <a:srgbClr val="92D05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Governing Board over TID Plan</a:t>
              </a:r>
              <a:endParaRPr sz="1300" i="0" u="none" strike="noStrike" cap="none" dirty="0">
                <a:solidFill>
                  <a:srgbClr val="92D05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300" i="1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16668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Directs the funds received </a:t>
              </a:r>
              <a:r>
                <a:rPr lang="en-US" sz="1300" i="0" u="none" strike="noStrike" cap="none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from the participating businesses </a:t>
              </a:r>
              <a:endParaRPr sz="130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30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79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Executes the marketing efforts based on the adopted plan</a:t>
              </a:r>
              <a:endParaRPr sz="130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79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Oversees any changes to the TID Plan</a:t>
              </a:r>
            </a:p>
            <a:p>
              <a:pPr marL="285750" marR="0" lvl="0" indent="-279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endParaRPr lang="en-US" sz="130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79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Creates more marketing dollars for local tourism efforts and campaigns</a:t>
              </a:r>
              <a:endParaRPr sz="130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D78BD8C6-3E06-966C-ADA4-F03A351C4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3455" y="101363"/>
              <a:ext cx="1464625" cy="137173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"/>
          <p:cNvSpPr txBox="1"/>
          <p:nvPr/>
        </p:nvSpPr>
        <p:spPr>
          <a:xfrm>
            <a:off x="8698937" y="4725380"/>
            <a:ext cx="288087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16</a:t>
            </a:fld>
            <a:endParaRPr sz="900" b="0" i="0" u="none" strike="noStrike" cap="non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82" name="Google Shape;282;p8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7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8"/>
          <p:cNvSpPr txBox="1"/>
          <p:nvPr/>
        </p:nvSpPr>
        <p:spPr>
          <a:xfrm>
            <a:off x="0" y="193525"/>
            <a:ext cx="8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8"/>
          <p:cNvSpPr txBox="1"/>
          <p:nvPr/>
        </p:nvSpPr>
        <p:spPr>
          <a:xfrm>
            <a:off x="2292362" y="1628834"/>
            <a:ext cx="6325200" cy="26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92D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 Governing Board</a:t>
            </a:r>
            <a:endParaRPr sz="1400" b="1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>
                <a:solidFill>
                  <a:schemeClr val="dk1"/>
                </a:solidFill>
              </a:rPr>
              <a:t>Governing Board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engages a Nonprofit Administrator</a:t>
            </a:r>
            <a:endParaRPr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Administrator must be a private entity and not a public entity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 may its board members or staff be considered public officials for any purpose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can be an existing or newly created </a:t>
            </a:r>
            <a:r>
              <a:rPr lang="en-US">
                <a:solidFill>
                  <a:schemeClr val="dk1"/>
                </a:solidFill>
              </a:rPr>
              <a:t>Nonprofit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highlight>
                <a:schemeClr val="accent6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837F7AE9-DC0B-F33F-9CF4-A5863277A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61" y="94287"/>
            <a:ext cx="1522675" cy="1426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70471FC-127E-22BB-5AE7-E203B1980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61" y="94287"/>
            <a:ext cx="1522675" cy="1426108"/>
          </a:xfrm>
          <a:prstGeom prst="rect">
            <a:avLst/>
          </a:prstGeom>
        </p:spPr>
      </p:pic>
      <p:sp>
        <p:nvSpPr>
          <p:cNvPr id="290" name="Google Shape;290;p9"/>
          <p:cNvSpPr txBox="1"/>
          <p:nvPr/>
        </p:nvSpPr>
        <p:spPr>
          <a:xfrm>
            <a:off x="8698937" y="4725380"/>
            <a:ext cx="288087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17</a:t>
            </a:fld>
            <a:endParaRPr sz="900" b="0" i="0" u="none" strike="noStrike" cap="non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91" name="Google Shape;291;p9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5117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9"/>
          <p:cNvSpPr txBox="1"/>
          <p:nvPr/>
        </p:nvSpPr>
        <p:spPr>
          <a:xfrm>
            <a:off x="0" y="193525"/>
            <a:ext cx="8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9"/>
          <p:cNvSpPr txBox="1"/>
          <p:nvPr/>
        </p:nvSpPr>
        <p:spPr>
          <a:xfrm>
            <a:off x="2292362" y="1621902"/>
            <a:ext cx="6325200" cy="2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92D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Fund Usage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Marketing, capital improvements, programming, workforce </a:t>
            </a: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       and </a:t>
            </a: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DEI training</a:t>
            </a: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Sales site visits and events, group meeting incentives and bid fees, group commissions and rebates</a:t>
            </a: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Pay expenses to the Administering Nonprofit associated with the TID management and efforts</a:t>
            </a:r>
            <a:endParaRPr sz="1400" b="0" i="0" u="none" strike="noStrike" cap="none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ec2cb498b_2_11"/>
          <p:cNvSpPr txBox="1"/>
          <p:nvPr/>
        </p:nvSpPr>
        <p:spPr>
          <a:xfrm>
            <a:off x="8698937" y="4725380"/>
            <a:ext cx="288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18</a:t>
            </a:fld>
            <a:endParaRPr sz="900" b="0" i="0" u="none" strike="noStrike" cap="non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300" name="Google Shape;300;geec2cb498b_2_11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eec2cb498b_2_11"/>
          <p:cNvSpPr txBox="1"/>
          <p:nvPr/>
        </p:nvSpPr>
        <p:spPr>
          <a:xfrm>
            <a:off x="0" y="193525"/>
            <a:ext cx="8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eec2cb498b_2_11"/>
          <p:cNvSpPr txBox="1"/>
          <p:nvPr/>
        </p:nvSpPr>
        <p:spPr>
          <a:xfrm>
            <a:off x="2292362" y="1621902"/>
            <a:ext cx="6325200" cy="3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 Requirements &amp; Definitions</a:t>
            </a:r>
            <a:endParaRPr sz="1600" b="1" i="0" u="none" strike="noStrike" cap="none">
              <a:solidFill>
                <a:schemeClr val="accent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2D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 funds raised shall be used by the locality for any purposes other than the TID</a:t>
            </a:r>
            <a:endParaRPr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Only plan-approved c</a:t>
            </a:r>
            <a:r>
              <a:rPr lang="en-US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apital improvements </a:t>
            </a: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are eligible for TID funds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•"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In June 2021, the Code of Virginia was amended by adding TID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Chapter 24 of Title 15.2 an article numbered 3, consisting of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sections numbered  </a:t>
            </a:r>
            <a:r>
              <a:rPr lang="en-US" b="1" u="sng">
                <a:solidFill>
                  <a:schemeClr val="dk1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15.2-2413.1 through 15.2-2413.11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1" u="none" strike="noStrike" cap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03" name="Google Shape;303;geec2cb498b_2_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2750" y="94536"/>
            <a:ext cx="1500578" cy="14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861e117a8_0_237"/>
          <p:cNvSpPr txBox="1"/>
          <p:nvPr/>
        </p:nvSpPr>
        <p:spPr>
          <a:xfrm>
            <a:off x="8698937" y="4725380"/>
            <a:ext cx="288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19</a:t>
            </a:fld>
            <a:endParaRPr sz="900" b="0" i="0" u="none" strike="noStrike" cap="non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48" name="Google Shape;248;g12861e117a8_0_237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12861e117a8_0_237"/>
          <p:cNvSpPr txBox="1"/>
          <p:nvPr/>
        </p:nvSpPr>
        <p:spPr>
          <a:xfrm>
            <a:off x="0" y="193525"/>
            <a:ext cx="8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g12861e117a8_0_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7469" y="216063"/>
            <a:ext cx="1186750" cy="8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12861e117a8_0_2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750" y="101599"/>
            <a:ext cx="1461350" cy="138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12861e117a8_0_2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5525" y="257500"/>
            <a:ext cx="765550" cy="76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12861e117a8_0_237"/>
          <p:cNvSpPr txBox="1"/>
          <p:nvPr/>
        </p:nvSpPr>
        <p:spPr>
          <a:xfrm>
            <a:off x="2733372" y="1255116"/>
            <a:ext cx="2450400" cy="3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Benefited Businesses</a:t>
            </a:r>
            <a:endParaRPr sz="13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Funding Examples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22222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</a:t>
            </a:r>
            <a:r>
              <a:rPr lang="en-US" sz="1400" b="0" i="0" u="none" strike="noStrike" cap="none">
                <a:solidFill>
                  <a:srgbClr val="2E2E2E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odging 70+ rooms add 2% room/night tax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Eligible = </a:t>
            </a:r>
            <a:r>
              <a:rPr lang="en-US" sz="1400" b="0" i="0" u="none" strike="noStrike" cap="none">
                <a:solidFill>
                  <a:srgbClr val="2E2E2E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advertising costs, agency fees, production, printing, distribution costs, training, travel, printed material, promotional items, information technology, market intelligence, research, &amp; performance audits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4" name="Google Shape;254;g12861e117a8_0_237"/>
          <p:cNvSpPr txBox="1"/>
          <p:nvPr/>
        </p:nvSpPr>
        <p:spPr>
          <a:xfrm>
            <a:off x="5552772" y="1255116"/>
            <a:ext cx="2450400" cy="3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Benefited Businesses</a:t>
            </a:r>
            <a:endParaRPr sz="13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Funding Results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22222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.75% on room daily rate</a:t>
            </a:r>
            <a:endParaRPr sz="1400" b="0" i="0" u="none" strike="noStrike" cap="none">
              <a:solidFill>
                <a:srgbClr val="22222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Achieved ROI of 8:1 for funds allocated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$5.6 Million collected in their first year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92 Large conventions &amp; events funded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Resulted in $1.6 Billion in economic impact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2861e117a8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2861e117a8_0_91"/>
          <p:cNvSpPr txBox="1">
            <a:spLocks noGrp="1"/>
          </p:cNvSpPr>
          <p:nvPr>
            <p:ph type="ctrTitle" idx="4294967295"/>
          </p:nvPr>
        </p:nvSpPr>
        <p:spPr>
          <a:xfrm>
            <a:off x="3148886" y="475021"/>
            <a:ext cx="38058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rebuchet MS"/>
              <a:buNone/>
            </a:pPr>
            <a:r>
              <a:rPr lang="en-US" sz="21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TOURISM DEVELOPMENT</a:t>
            </a:r>
            <a:br>
              <a:rPr lang="en-US" sz="21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en-US" sz="2100">
                <a:solidFill>
                  <a:srgbClr val="00B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FINANCING PROGRAM</a:t>
            </a: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35" name="Google Shape;135;g12861e117a8_0_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9408" y="475021"/>
            <a:ext cx="703969" cy="697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2861e117a8_0_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12861e117a8_0_248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12861e117a8_0_248"/>
          <p:cNvSpPr txBox="1"/>
          <p:nvPr/>
        </p:nvSpPr>
        <p:spPr>
          <a:xfrm>
            <a:off x="409250" y="2918900"/>
            <a:ext cx="4142400" cy="1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TIDs are primarily created with </a:t>
            </a:r>
            <a:r>
              <a:rPr lang="en-US" sz="1100" b="1" i="0" u="none" strike="noStrike" cap="none">
                <a:solidFill>
                  <a:schemeClr val="accent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lodging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(hotels) as the lead partners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They have the visitor spending levels and frequency to establish and collect new visitor fees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Other tourism business sectors such as </a:t>
            </a:r>
            <a:r>
              <a:rPr lang="en-US" sz="11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dining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en-US" sz="1100" b="1" i="0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retail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and attractions can contribute if the local business community is unified </a:t>
            </a:r>
            <a:endParaRPr sz="15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2" name="Google Shape;262;g12861e117a8_0_248"/>
          <p:cNvSpPr txBox="1"/>
          <p:nvPr/>
        </p:nvSpPr>
        <p:spPr>
          <a:xfrm>
            <a:off x="1842350" y="1377400"/>
            <a:ext cx="2155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</a:t>
            </a:r>
            <a:r>
              <a:rPr lang="en-US" sz="15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Zone</a:t>
            </a:r>
            <a:endParaRPr sz="2000" b="1" i="0" u="none" strike="noStrike" cap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Different</a:t>
            </a: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Businesses</a:t>
            </a:r>
            <a:endParaRPr sz="15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Contribute</a:t>
            </a:r>
            <a:endParaRPr sz="15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Lodging, dining, retail, sports, attractions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3" name="Google Shape;263;g12861e117a8_0_248"/>
          <p:cNvSpPr/>
          <p:nvPr/>
        </p:nvSpPr>
        <p:spPr>
          <a:xfrm>
            <a:off x="409250" y="1436800"/>
            <a:ext cx="1369800" cy="1186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" name="Google Shape;264;g12861e117a8_0_248"/>
          <p:cNvGrpSpPr/>
          <p:nvPr/>
        </p:nvGrpSpPr>
        <p:grpSpPr>
          <a:xfrm>
            <a:off x="728325" y="1608225"/>
            <a:ext cx="873775" cy="546625"/>
            <a:chOff x="5717700" y="1025325"/>
            <a:chExt cx="873775" cy="546625"/>
          </a:xfrm>
        </p:grpSpPr>
        <p:sp>
          <p:nvSpPr>
            <p:cNvPr id="265" name="Google Shape;265;g12861e117a8_0_248"/>
            <p:cNvSpPr/>
            <p:nvPr/>
          </p:nvSpPr>
          <p:spPr>
            <a:xfrm>
              <a:off x="6303475" y="1322350"/>
              <a:ext cx="288000" cy="2496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g12861e117a8_0_248"/>
            <p:cNvSpPr/>
            <p:nvPr/>
          </p:nvSpPr>
          <p:spPr>
            <a:xfrm>
              <a:off x="5717700" y="1025325"/>
              <a:ext cx="288000" cy="2496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g12861e117a8_0_248"/>
          <p:cNvGrpSpPr/>
          <p:nvPr/>
        </p:nvGrpSpPr>
        <p:grpSpPr>
          <a:xfrm>
            <a:off x="708500" y="1561750"/>
            <a:ext cx="835700" cy="968550"/>
            <a:chOff x="5697875" y="978850"/>
            <a:chExt cx="835700" cy="968550"/>
          </a:xfrm>
        </p:grpSpPr>
        <p:sp>
          <p:nvSpPr>
            <p:cNvPr id="268" name="Google Shape;268;g12861e117a8_0_248"/>
            <p:cNvSpPr/>
            <p:nvPr/>
          </p:nvSpPr>
          <p:spPr>
            <a:xfrm>
              <a:off x="5697875" y="179800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g12861e117a8_0_248"/>
            <p:cNvSpPr/>
            <p:nvPr/>
          </p:nvSpPr>
          <p:spPr>
            <a:xfrm>
              <a:off x="6005700" y="9788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g12861e117a8_0_248"/>
            <p:cNvSpPr/>
            <p:nvPr/>
          </p:nvSpPr>
          <p:spPr>
            <a:xfrm>
              <a:off x="6361375" y="16122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g12861e117a8_0_248"/>
            <p:cNvSpPr/>
            <p:nvPr/>
          </p:nvSpPr>
          <p:spPr>
            <a:xfrm>
              <a:off x="6361375" y="11326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g12861e117a8_0_248"/>
          <p:cNvGrpSpPr/>
          <p:nvPr/>
        </p:nvGrpSpPr>
        <p:grpSpPr>
          <a:xfrm>
            <a:off x="479900" y="1905250"/>
            <a:ext cx="868025" cy="523500"/>
            <a:chOff x="5469275" y="1322350"/>
            <a:chExt cx="868025" cy="523500"/>
          </a:xfrm>
        </p:grpSpPr>
        <p:sp>
          <p:nvSpPr>
            <p:cNvPr id="273" name="Google Shape;273;g12861e117a8_0_248"/>
            <p:cNvSpPr/>
            <p:nvPr/>
          </p:nvSpPr>
          <p:spPr>
            <a:xfrm>
              <a:off x="5870075" y="17414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g12861e117a8_0_248"/>
            <p:cNvSpPr/>
            <p:nvPr/>
          </p:nvSpPr>
          <p:spPr>
            <a:xfrm>
              <a:off x="5850275" y="132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g12861e117a8_0_248"/>
            <p:cNvSpPr/>
            <p:nvPr/>
          </p:nvSpPr>
          <p:spPr>
            <a:xfrm>
              <a:off x="6217000" y="1531725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12861e117a8_0_248"/>
            <p:cNvSpPr/>
            <p:nvPr/>
          </p:nvSpPr>
          <p:spPr>
            <a:xfrm>
              <a:off x="5469275" y="13985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g12861e117a8_0_248"/>
          <p:cNvGrpSpPr/>
          <p:nvPr/>
        </p:nvGrpSpPr>
        <p:grpSpPr>
          <a:xfrm>
            <a:off x="4931025" y="1370200"/>
            <a:ext cx="3588300" cy="1245900"/>
            <a:chOff x="5398625" y="2851900"/>
            <a:chExt cx="3588300" cy="1245900"/>
          </a:xfrm>
        </p:grpSpPr>
        <p:sp>
          <p:nvSpPr>
            <p:cNvPr id="278" name="Google Shape;278;g12861e117a8_0_248"/>
            <p:cNvSpPr txBox="1"/>
            <p:nvPr/>
          </p:nvSpPr>
          <p:spPr>
            <a:xfrm>
              <a:off x="6831725" y="2851900"/>
              <a:ext cx="2155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C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 </a:t>
              </a:r>
              <a:r>
                <a:rPr lang="en-US" sz="1500" b="1" i="0" u="none" strike="noStrike" cap="none">
                  <a:solidFill>
                    <a:srgbClr val="C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Zone</a:t>
              </a:r>
              <a:endParaRPr sz="20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500" b="1" i="0" u="none" strike="noStrike" cap="none">
                  <a:solidFill>
                    <a:srgbClr val="C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Specific </a:t>
              </a:r>
              <a:r>
                <a:rPr lang="en-US" sz="1500" b="1" i="0" u="none" strike="noStrike" cap="non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Businesses</a:t>
              </a:r>
              <a:endParaRPr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500" b="1" i="0" u="none" strike="noStrike" cap="non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Contribute</a:t>
              </a:r>
              <a:endParaRPr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1" u="none" strike="noStrike" cap="non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Food, Beverage, Sports, Attractions</a:t>
              </a:r>
              <a:endPara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9" name="Google Shape;279;g12861e117a8_0_248"/>
            <p:cNvSpPr/>
            <p:nvPr/>
          </p:nvSpPr>
          <p:spPr>
            <a:xfrm>
              <a:off x="5398625" y="2911300"/>
              <a:ext cx="1369800" cy="1186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888888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g12861e117a8_0_248"/>
          <p:cNvGrpSpPr/>
          <p:nvPr/>
        </p:nvGrpSpPr>
        <p:grpSpPr>
          <a:xfrm>
            <a:off x="5001675" y="1818250"/>
            <a:ext cx="1110900" cy="714000"/>
            <a:chOff x="5469275" y="3299950"/>
            <a:chExt cx="1110900" cy="714000"/>
          </a:xfrm>
        </p:grpSpPr>
        <p:sp>
          <p:nvSpPr>
            <p:cNvPr id="281" name="Google Shape;281;g12861e117a8_0_248"/>
            <p:cNvSpPr/>
            <p:nvPr/>
          </p:nvSpPr>
          <p:spPr>
            <a:xfrm>
              <a:off x="5469275" y="345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12861e117a8_0_248"/>
            <p:cNvSpPr/>
            <p:nvPr/>
          </p:nvSpPr>
          <p:spPr>
            <a:xfrm>
              <a:off x="5621675" y="36047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g12861e117a8_0_248"/>
            <p:cNvSpPr/>
            <p:nvPr/>
          </p:nvSpPr>
          <p:spPr>
            <a:xfrm>
              <a:off x="5621675" y="32999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12861e117a8_0_248"/>
            <p:cNvSpPr/>
            <p:nvPr/>
          </p:nvSpPr>
          <p:spPr>
            <a:xfrm>
              <a:off x="5774075" y="345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g12861e117a8_0_248"/>
            <p:cNvSpPr/>
            <p:nvPr/>
          </p:nvSpPr>
          <p:spPr>
            <a:xfrm>
              <a:off x="6459875" y="345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12861e117a8_0_248"/>
            <p:cNvSpPr/>
            <p:nvPr/>
          </p:nvSpPr>
          <p:spPr>
            <a:xfrm>
              <a:off x="6307475" y="39095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12861e117a8_0_248"/>
            <p:cNvSpPr/>
            <p:nvPr/>
          </p:nvSpPr>
          <p:spPr>
            <a:xfrm>
              <a:off x="6155075" y="36809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" name="Google Shape;288;g12861e117a8_0_248"/>
          <p:cNvGrpSpPr/>
          <p:nvPr/>
        </p:nvGrpSpPr>
        <p:grpSpPr>
          <a:xfrm>
            <a:off x="5253825" y="1528522"/>
            <a:ext cx="889650" cy="1003725"/>
            <a:chOff x="5721425" y="3010222"/>
            <a:chExt cx="889650" cy="1003725"/>
          </a:xfrm>
        </p:grpSpPr>
        <p:sp>
          <p:nvSpPr>
            <p:cNvPr id="289" name="Google Shape;289;g12861e117a8_0_248"/>
            <p:cNvSpPr/>
            <p:nvPr/>
          </p:nvSpPr>
          <p:spPr>
            <a:xfrm>
              <a:off x="6276575" y="3010222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g12861e117a8_0_248"/>
            <p:cNvSpPr/>
            <p:nvPr/>
          </p:nvSpPr>
          <p:spPr>
            <a:xfrm>
              <a:off x="6428975" y="3162622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g12861e117a8_0_248"/>
            <p:cNvSpPr/>
            <p:nvPr/>
          </p:nvSpPr>
          <p:spPr>
            <a:xfrm>
              <a:off x="5721425" y="3010222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g12861e117a8_0_248"/>
            <p:cNvSpPr/>
            <p:nvPr/>
          </p:nvSpPr>
          <p:spPr>
            <a:xfrm>
              <a:off x="5721425" y="3855847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g12861e117a8_0_248"/>
            <p:cNvSpPr/>
            <p:nvPr/>
          </p:nvSpPr>
          <p:spPr>
            <a:xfrm>
              <a:off x="5812238" y="3697747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12861e117a8_0_248"/>
            <p:cNvSpPr/>
            <p:nvPr/>
          </p:nvSpPr>
          <p:spPr>
            <a:xfrm>
              <a:off x="5888438" y="3850147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95" name="Google Shape;295;g12861e117a8_0_248"/>
          <p:cNvCxnSpPr/>
          <p:nvPr/>
        </p:nvCxnSpPr>
        <p:spPr>
          <a:xfrm>
            <a:off x="4551425" y="1225125"/>
            <a:ext cx="0" cy="30318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6" name="Google Shape;296;g12861e117a8_0_248"/>
          <p:cNvSpPr txBox="1"/>
          <p:nvPr/>
        </p:nvSpPr>
        <p:spPr>
          <a:xfrm>
            <a:off x="4888825" y="2918900"/>
            <a:ext cx="4354500" cy="16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Businesses representing specific tourism sectors can collaborate and petition for a TID 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TID plan with only lodging, </a:t>
            </a:r>
            <a:r>
              <a:rPr lang="en-US" sz="1100" b="1" i="0" u="none" strike="noStrike" cap="none">
                <a:solidFill>
                  <a:srgbClr val="70AD4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wineries</a:t>
            </a:r>
            <a:r>
              <a:rPr lang="en-US" sz="1100" b="0" i="0" u="none" strike="noStrike" cap="none">
                <a:solidFill>
                  <a:srgbClr val="70AD4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distilleries, cideries; or, </a:t>
            </a:r>
            <a:r>
              <a:rPr lang="en-US" sz="11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restaurants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or certain types of attractions can be created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Those benefiting businesses would collaborate, create their TID zone boundaries and plan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Then, petition the local government to adopt and pass the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TID plan (as with the example above)</a:t>
            </a:r>
            <a:endParaRPr sz="12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" name="Google Shape;251;g12861e117a8_0_237">
            <a:extLst>
              <a:ext uri="{FF2B5EF4-FFF2-40B4-BE49-F238E27FC236}">
                <a16:creationId xmlns:a16="http://schemas.microsoft.com/office/drawing/2014/main" id="{4C366413-932E-D565-D054-73CBAB40E91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750" y="101599"/>
            <a:ext cx="1461350" cy="1382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13"/>
          <p:cNvPicPr preferRelativeResize="0"/>
          <p:nvPr/>
        </p:nvPicPr>
        <p:blipFill rotWithShape="1">
          <a:blip r:embed="rId3">
            <a:alphaModFix/>
          </a:blip>
          <a:srcRect l="20373" r="25180"/>
          <a:stretch/>
        </p:blipFill>
        <p:spPr>
          <a:xfrm>
            <a:off x="4943476" y="0"/>
            <a:ext cx="4200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7150" y="4966313"/>
            <a:ext cx="1006616" cy="1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3" descr="A picture containing grass, mountain, outdoor, natur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34297" r="19765"/>
          <a:stretch/>
        </p:blipFill>
        <p:spPr>
          <a:xfrm>
            <a:off x="4943475" y="0"/>
            <a:ext cx="4200526" cy="513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13"/>
          <p:cNvGrpSpPr/>
          <p:nvPr/>
        </p:nvGrpSpPr>
        <p:grpSpPr>
          <a:xfrm>
            <a:off x="107578" y="1687638"/>
            <a:ext cx="4501072" cy="2887962"/>
            <a:chOff x="143437" y="2250184"/>
            <a:chExt cx="6001430" cy="3850616"/>
          </a:xfrm>
        </p:grpSpPr>
        <p:sp>
          <p:nvSpPr>
            <p:cNvPr id="400" name="Google Shape;400;p13"/>
            <p:cNvSpPr txBox="1"/>
            <p:nvPr/>
          </p:nvSpPr>
          <p:spPr>
            <a:xfrm>
              <a:off x="2401380" y="2250184"/>
              <a:ext cx="3581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500" i="0" u="sng" strike="noStrike" cap="none" dirty="0">
                  <a:solidFill>
                    <a:schemeClr val="accent4">
                      <a:lumMod val="75000"/>
                    </a:schemeClr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VATC.org/tourismzones</a:t>
              </a:r>
              <a:endParaRPr sz="1500" i="0" u="none" strike="noStrike" cap="none" dirty="0">
                <a:solidFill>
                  <a:schemeClr val="accent4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01" name="Google Shape;401;p13"/>
            <p:cNvSpPr txBox="1"/>
            <p:nvPr/>
          </p:nvSpPr>
          <p:spPr>
            <a:xfrm>
              <a:off x="143437" y="3104513"/>
              <a:ext cx="577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500" i="0" u="sng" strike="noStrike" cap="none">
                  <a:solidFill>
                    <a:schemeClr val="hlink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7"/>
                </a:rPr>
                <a:t>DHCD.virginia.gov/opportunity-zones-oz</a:t>
              </a:r>
              <a:endParaRPr sz="1500" i="0" u="none" strike="noStrike" cap="non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02" name="Google Shape;402;p13"/>
            <p:cNvSpPr txBox="1"/>
            <p:nvPr/>
          </p:nvSpPr>
          <p:spPr>
            <a:xfrm>
              <a:off x="2671767" y="5038800"/>
              <a:ext cx="3473100" cy="10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>
                  <a:solidFill>
                    <a:srgbClr val="38761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CIVITAS Advisors</a:t>
              </a:r>
              <a:endParaRPr b="1">
                <a:solidFill>
                  <a:srgbClr val="38761D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3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Tiffany Gallagher</a:t>
              </a:r>
              <a:endParaRPr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300" u="sng">
                  <a:solidFill>
                    <a:schemeClr val="hlink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8"/>
                </a:rPr>
                <a:t>tgallagher@civitasadvisors.com</a:t>
              </a:r>
              <a:endParaRPr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325" b="0" i="0" u="none" strike="noStrike" cap="none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3"/>
          <p:cNvSpPr/>
          <p:nvPr/>
        </p:nvSpPr>
        <p:spPr>
          <a:xfrm>
            <a:off x="4943475" y="0"/>
            <a:ext cx="4200526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94350" y="760571"/>
            <a:ext cx="3788780" cy="3614738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13"/>
          <p:cNvSpPr/>
          <p:nvPr/>
        </p:nvSpPr>
        <p:spPr>
          <a:xfrm>
            <a:off x="5281834" y="945589"/>
            <a:ext cx="2028825" cy="2035969"/>
          </a:xfrm>
          <a:prstGeom prst="ellipse">
            <a:avLst/>
          </a:prstGeom>
          <a:solidFill>
            <a:srgbClr val="FBE4D4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3"/>
          <p:cNvSpPr/>
          <p:nvPr/>
        </p:nvSpPr>
        <p:spPr>
          <a:xfrm>
            <a:off x="5974327" y="2144029"/>
            <a:ext cx="2028825" cy="2035969"/>
          </a:xfrm>
          <a:prstGeom prst="ellipse">
            <a:avLst/>
          </a:prstGeom>
          <a:solidFill>
            <a:srgbClr val="E1EFD8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3"/>
          <p:cNvSpPr/>
          <p:nvPr/>
        </p:nvSpPr>
        <p:spPr>
          <a:xfrm>
            <a:off x="6666820" y="945022"/>
            <a:ext cx="2028825" cy="2035969"/>
          </a:xfrm>
          <a:prstGeom prst="ellipse">
            <a:avLst/>
          </a:prstGeom>
          <a:solidFill>
            <a:srgbClr val="DDEAF6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13" descr="A picture containing shape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99161" y="2050525"/>
            <a:ext cx="779156" cy="746522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3"/>
          <p:cNvSpPr txBox="1"/>
          <p:nvPr/>
        </p:nvSpPr>
        <p:spPr>
          <a:xfrm>
            <a:off x="5494761" y="1566363"/>
            <a:ext cx="94288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3"/>
          <p:cNvSpPr txBox="1"/>
          <p:nvPr/>
        </p:nvSpPr>
        <p:spPr>
          <a:xfrm>
            <a:off x="7403674" y="1587794"/>
            <a:ext cx="128272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Opportunity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3"/>
          <p:cNvSpPr txBox="1"/>
          <p:nvPr/>
        </p:nvSpPr>
        <p:spPr>
          <a:xfrm>
            <a:off x="6280529" y="3146674"/>
            <a:ext cx="1393331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13" descr="Shape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l="55117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3"/>
          <p:cNvSpPr txBox="1"/>
          <p:nvPr/>
        </p:nvSpPr>
        <p:spPr>
          <a:xfrm>
            <a:off x="0" y="193525"/>
            <a:ext cx="94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13" descr="Logo, company name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6322" y="81902"/>
            <a:ext cx="1464244" cy="1371383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3"/>
          <p:cNvSpPr txBox="1"/>
          <p:nvPr/>
        </p:nvSpPr>
        <p:spPr>
          <a:xfrm>
            <a:off x="5117250" y="182725"/>
            <a:ext cx="37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 </a:t>
            </a:r>
            <a:r>
              <a:rPr lang="en-US" sz="1000" b="0" i="1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Zones can overlap, but do not share any program</a:t>
            </a:r>
            <a:endParaRPr sz="1000" b="0" i="1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mandates, legal or funding requirements, or benefits  </a:t>
            </a:r>
            <a:endParaRPr sz="1000" b="0" i="1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6" name="Google Shape;416;p13"/>
          <p:cNvSpPr txBox="1"/>
          <p:nvPr/>
        </p:nvSpPr>
        <p:spPr>
          <a:xfrm>
            <a:off x="287600" y="3781300"/>
            <a:ext cx="16077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VRLTA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Eric Terry</a:t>
            </a:r>
            <a:endParaRPr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3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13"/>
              </a:rPr>
              <a:t>eric@vrlta.org</a:t>
            </a:r>
            <a:endParaRPr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7" name="Google Shape;417;p13"/>
          <p:cNvSpPr txBox="1"/>
          <p:nvPr/>
        </p:nvSpPr>
        <p:spPr>
          <a:xfrm>
            <a:off x="1008200" y="2850300"/>
            <a:ext cx="3586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https://civitasadvisors.com/resources/research/tourism-improvement-district</a:t>
            </a:r>
            <a:endParaRPr sz="15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8" name="Google Shape;418;p13"/>
          <p:cNvSpPr txBox="1"/>
          <p:nvPr/>
        </p:nvSpPr>
        <p:spPr>
          <a:xfrm>
            <a:off x="8541643" y="4725375"/>
            <a:ext cx="445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15</a:t>
            </a:r>
            <a:endParaRPr sz="900" b="0" i="0" u="none" strike="noStrike" cap="none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" name="Google Shape;327;p15"/>
          <p:cNvCxnSpPr/>
          <p:nvPr/>
        </p:nvCxnSpPr>
        <p:spPr>
          <a:xfrm>
            <a:off x="217500" y="4749625"/>
            <a:ext cx="8709075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8" name="Google Shape;3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25" y="4850101"/>
            <a:ext cx="1342157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5"/>
          <p:cNvSpPr txBox="1"/>
          <p:nvPr/>
        </p:nvSpPr>
        <p:spPr>
          <a:xfrm>
            <a:off x="0" y="396850"/>
            <a:ext cx="914400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900" b="0" i="0" u="none" strike="noStrike" cap="none">
                <a:solidFill>
                  <a:srgbClr val="E0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CONTACTS</a:t>
            </a:r>
            <a:endParaRPr sz="4300" b="0" i="0" u="none" strike="noStrike" cap="none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30" name="Google Shape;330;p15" descr="A person wearing glasses posing for the camera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6109" t="6899" r="6098" b="4466"/>
          <a:stretch/>
        </p:blipFill>
        <p:spPr>
          <a:xfrm>
            <a:off x="1452947" y="1504349"/>
            <a:ext cx="983649" cy="97851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5"/>
          <p:cNvSpPr/>
          <p:nvPr/>
        </p:nvSpPr>
        <p:spPr>
          <a:xfrm>
            <a:off x="87172" y="2693862"/>
            <a:ext cx="3715200" cy="86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Wirt Confroy</a:t>
            </a:r>
            <a:endParaRPr sz="14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Director of Business Development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0" i="0" u="sng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wconfroy@virginia.org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(804) 545-5552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Arial"/>
              <a:buNone/>
            </a:pPr>
            <a:endParaRPr sz="1425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15"/>
          <p:cNvSpPr txBox="1"/>
          <p:nvPr/>
        </p:nvSpPr>
        <p:spPr>
          <a:xfrm>
            <a:off x="0" y="1246294"/>
            <a:ext cx="91440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sng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VATC.org/TIDS</a:t>
            </a:r>
            <a:endParaRPr sz="1200" b="0" i="0" u="sng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15"/>
          <p:cNvSpPr/>
          <p:nvPr/>
        </p:nvSpPr>
        <p:spPr>
          <a:xfrm>
            <a:off x="5341627" y="2672225"/>
            <a:ext cx="3715200" cy="86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Sandra Tanner</a:t>
            </a:r>
            <a:endParaRPr sz="14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Destination Development Specialist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0" i="0" u="sng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stanner@virginia.org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(434) 757-7438</a:t>
            </a:r>
            <a:endParaRPr sz="1425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15"/>
          <p:cNvSpPr txBox="1"/>
          <p:nvPr/>
        </p:nvSpPr>
        <p:spPr>
          <a:xfrm>
            <a:off x="8541643" y="4725375"/>
            <a:ext cx="445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16</a:t>
            </a:r>
            <a:endParaRPr sz="900" b="0" i="0" u="none" strike="noStrike" cap="none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335" name="Google Shape;335;p15" descr="Every town has tourism potential - Save Our Town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83818" y="1476582"/>
            <a:ext cx="857451" cy="1016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12e7b1ea321_2_0"/>
          <p:cNvPicPr preferRelativeResize="0"/>
          <p:nvPr/>
        </p:nvPicPr>
        <p:blipFill rotWithShape="1">
          <a:blip r:embed="rId3">
            <a:alphaModFix/>
          </a:blip>
          <a:srcRect l="14237" t="26906" r="37986" b="16136"/>
          <a:stretch/>
        </p:blipFill>
        <p:spPr>
          <a:xfrm>
            <a:off x="3144633" y="657691"/>
            <a:ext cx="5359392" cy="359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2e7b1ea321_2_0" descr="A picture containing cup, pink, indoor, ca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320" y="224678"/>
            <a:ext cx="1411222" cy="187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12e7b1ea321_2_0" descr="A picture containing cup, pink, table, sitt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36020"/>
          <a:stretch/>
        </p:blipFill>
        <p:spPr>
          <a:xfrm>
            <a:off x="1071320" y="2251428"/>
            <a:ext cx="1411222" cy="120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12e7b1ea321_2_0" descr="A picture containing cup, table, sitting, ca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36020"/>
          <a:stretch/>
        </p:blipFill>
        <p:spPr>
          <a:xfrm>
            <a:off x="1071320" y="3679914"/>
            <a:ext cx="1411222" cy="12017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2e7b1ea321_2_0"/>
          <p:cNvSpPr/>
          <p:nvPr/>
        </p:nvSpPr>
        <p:spPr>
          <a:xfrm>
            <a:off x="3327688" y="1348220"/>
            <a:ext cx="5176500" cy="4521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12e7b1ea321_2_0"/>
          <p:cNvSpPr/>
          <p:nvPr/>
        </p:nvSpPr>
        <p:spPr>
          <a:xfrm>
            <a:off x="3327688" y="1877113"/>
            <a:ext cx="5176500" cy="4521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12e7b1ea321_2_0"/>
          <p:cNvSpPr/>
          <p:nvPr/>
        </p:nvSpPr>
        <p:spPr>
          <a:xfrm>
            <a:off x="3327688" y="2447943"/>
            <a:ext cx="5176500" cy="4521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12e7b1ea321_2_0"/>
          <p:cNvSpPr/>
          <p:nvPr/>
        </p:nvSpPr>
        <p:spPr>
          <a:xfrm>
            <a:off x="3327688" y="3018773"/>
            <a:ext cx="5176500" cy="4521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2e7b1ea321_2_0"/>
          <p:cNvSpPr/>
          <p:nvPr/>
        </p:nvSpPr>
        <p:spPr>
          <a:xfrm>
            <a:off x="3327688" y="3589602"/>
            <a:ext cx="5176500" cy="662400"/>
          </a:xfrm>
          <a:prstGeom prst="rect">
            <a:avLst/>
          </a:prstGeom>
          <a:noFill/>
          <a:ln w="28575" cap="flat" cmpd="sng">
            <a:solidFill>
              <a:srgbClr val="CC009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12e7b1ea321_2_0" descr="A picture containing cup, pink, indoor, ca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3411" y="2673945"/>
            <a:ext cx="1411222" cy="187843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12e7b1ea321_2_0"/>
          <p:cNvSpPr txBox="1"/>
          <p:nvPr/>
        </p:nvSpPr>
        <p:spPr>
          <a:xfrm>
            <a:off x="120925" y="4186125"/>
            <a:ext cx="1261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1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X </a:t>
            </a:r>
            <a:r>
              <a:rPr lang="en-US" sz="8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900" i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Areas with </a:t>
            </a:r>
            <a:r>
              <a:rPr lang="en-US" sz="900" i="1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Low</a:t>
            </a:r>
            <a:endParaRPr sz="900" i="1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 i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Visitor Demand</a:t>
            </a:r>
            <a:endParaRPr sz="900" i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2" name="Google Shape;152;g12e7b1ea321_2_0"/>
          <p:cNvSpPr txBox="1"/>
          <p:nvPr/>
        </p:nvSpPr>
        <p:spPr>
          <a:xfrm>
            <a:off x="120925" y="2662125"/>
            <a:ext cx="1261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1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X </a:t>
            </a:r>
            <a:r>
              <a:rPr lang="en-US" sz="8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900" i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Areas with </a:t>
            </a:r>
            <a:r>
              <a:rPr lang="en-US" sz="900" i="1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Med</a:t>
            </a:r>
            <a:endParaRPr sz="900" i="1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 i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Visitor Demand</a:t>
            </a:r>
            <a:endParaRPr sz="900" i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3" name="Google Shape;153;g12e7b1ea321_2_0"/>
          <p:cNvSpPr txBox="1"/>
          <p:nvPr/>
        </p:nvSpPr>
        <p:spPr>
          <a:xfrm>
            <a:off x="120925" y="1214325"/>
            <a:ext cx="1261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1">
                <a:solidFill>
                  <a:srgbClr val="00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✔</a:t>
            </a:r>
            <a:r>
              <a:rPr lang="en-US" sz="1000" b="1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8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900" i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Areas with </a:t>
            </a:r>
            <a:r>
              <a:rPr lang="en-US" sz="900" i="1">
                <a:solidFill>
                  <a:srgbClr val="00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High</a:t>
            </a:r>
            <a:endParaRPr sz="900" i="1">
              <a:solidFill>
                <a:srgbClr val="00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 i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Visitor Demand</a:t>
            </a:r>
            <a:endParaRPr sz="900" i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861e117a8_0_100"/>
          <p:cNvSpPr txBox="1"/>
          <p:nvPr/>
        </p:nvSpPr>
        <p:spPr>
          <a:xfrm>
            <a:off x="0" y="212382"/>
            <a:ext cx="1536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(3) Tiers of </a:t>
            </a:r>
            <a:endParaRPr b="1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Financing</a:t>
            </a:r>
            <a:endParaRPr b="1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" name="Picture 3" descr="Graphical user interface, timeline&#10;&#10;Description automatically generated">
            <a:extLst>
              <a:ext uri="{FF2B5EF4-FFF2-40B4-BE49-F238E27FC236}">
                <a16:creationId xmlns:a16="http://schemas.microsoft.com/office/drawing/2014/main" id="{BDDEEB0B-87EC-CC78-923A-E1087338C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858" y="345971"/>
            <a:ext cx="5500364" cy="44953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12861e117a8_0_100" descr="Tabl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99" y="1123436"/>
            <a:ext cx="7433194" cy="267144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12861e117a8_0_100"/>
          <p:cNvSpPr txBox="1"/>
          <p:nvPr/>
        </p:nvSpPr>
        <p:spPr>
          <a:xfrm>
            <a:off x="121343" y="292136"/>
            <a:ext cx="1536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Example of</a:t>
            </a:r>
            <a:endParaRPr b="1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Quarterly</a:t>
            </a:r>
            <a:endParaRPr b="1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Payments</a:t>
            </a:r>
            <a:endParaRPr b="1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110564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e7b1ea321_2_1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g12e7b1ea321_2_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450" y="77775"/>
            <a:ext cx="4125100" cy="498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b0412a043_0_45"/>
          <p:cNvSpPr txBox="1"/>
          <p:nvPr/>
        </p:nvSpPr>
        <p:spPr>
          <a:xfrm>
            <a:off x="2325103" y="4563769"/>
            <a:ext cx="4493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VATC.org/</a:t>
            </a:r>
            <a:r>
              <a:rPr lang="en-US" sz="2400" b="0" i="0" u="none" strike="noStrike" cap="none">
                <a:solidFill>
                  <a:srgbClr val="FF6600"/>
                </a:solidFill>
                <a:latin typeface="Trebuchet MS"/>
                <a:ea typeface="Trebuchet MS"/>
                <a:cs typeface="Trebuchet MS"/>
                <a:sym typeface="Trebuchet MS"/>
              </a:rPr>
              <a:t>tourismzones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88E5C32-A1E4-2B06-FF2E-01A794169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52"/>
          <a:stretch/>
        </p:blipFill>
        <p:spPr>
          <a:xfrm>
            <a:off x="-47" y="152399"/>
            <a:ext cx="9144000" cy="43199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b0412a043_0_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fb0412a043_0_52"/>
          <p:cNvPicPr preferRelativeResize="0"/>
          <p:nvPr/>
        </p:nvPicPr>
        <p:blipFill rotWithShape="1">
          <a:blip r:embed="rId3">
            <a:alphaModFix/>
          </a:blip>
          <a:srcRect l="14651" t="9973" r="15710" b="4270"/>
          <a:stretch/>
        </p:blipFill>
        <p:spPr>
          <a:xfrm>
            <a:off x="773546" y="132985"/>
            <a:ext cx="7041250" cy="487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fb0412a043_0_72"/>
          <p:cNvPicPr preferRelativeResize="0"/>
          <p:nvPr/>
        </p:nvPicPr>
        <p:blipFill rotWithShape="1">
          <a:blip r:embed="rId3">
            <a:alphaModFix/>
          </a:blip>
          <a:srcRect l="2808" t="23065" r="41570" b="23604"/>
          <a:stretch/>
        </p:blipFill>
        <p:spPr>
          <a:xfrm>
            <a:off x="647207" y="538715"/>
            <a:ext cx="7849586" cy="4190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1172</Words>
  <Application>Microsoft Office PowerPoint</Application>
  <PresentationFormat>On-screen Show (16:9)</PresentationFormat>
  <Paragraphs>200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Trebuchet MS</vt:lpstr>
      <vt:lpstr>Montserrat Black</vt:lpstr>
      <vt:lpstr>Montserrat</vt:lpstr>
      <vt:lpstr>Calibri</vt:lpstr>
      <vt:lpstr>Libre Franklin Thin</vt:lpstr>
      <vt:lpstr>Libre Franklin</vt:lpstr>
      <vt:lpstr>Montserrat ExtraBold</vt:lpstr>
      <vt:lpstr>Asap</vt:lpstr>
      <vt:lpstr>Simple Light</vt:lpstr>
      <vt:lpstr>1_Office Theme</vt:lpstr>
      <vt:lpstr>PowerPoint Presentation</vt:lpstr>
      <vt:lpstr>TOURISM DEVELOPMENT FINANCING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Confroy, Wirt</dc:creator>
  <cp:lastModifiedBy>Confroy, Wirt</cp:lastModifiedBy>
  <cp:revision>13</cp:revision>
  <dcterms:modified xsi:type="dcterms:W3CDTF">2022-10-03T18:52:06Z</dcterms:modified>
</cp:coreProperties>
</file>