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98" r:id="rId4"/>
    <p:sldId id="301" r:id="rId5"/>
    <p:sldId id="284" r:id="rId6"/>
    <p:sldId id="302" r:id="rId7"/>
    <p:sldId id="295" r:id="rId8"/>
    <p:sldId id="281" r:id="rId9"/>
    <p:sldId id="285" r:id="rId10"/>
    <p:sldId id="264" r:id="rId11"/>
    <p:sldId id="278" r:id="rId12"/>
    <p:sldId id="286" r:id="rId13"/>
    <p:sldId id="287" r:id="rId14"/>
    <p:sldId id="270" r:id="rId15"/>
    <p:sldId id="297" r:id="rId16"/>
    <p:sldId id="306" r:id="rId17"/>
    <p:sldId id="305" r:id="rId18"/>
    <p:sldId id="304" r:id="rId19"/>
    <p:sldId id="303" r:id="rId20"/>
    <p:sldId id="308" r:id="rId21"/>
    <p:sldId id="307" r:id="rId22"/>
    <p:sldId id="277" r:id="rId23"/>
  </p:sldIdLst>
  <p:sldSz cx="9144000" cy="5143500" type="screen16x9"/>
  <p:notesSz cx="7010400" cy="9296400"/>
  <p:embeddedFontLst>
    <p:embeddedFont>
      <p:font typeface="Asap" panose="020B0604020202020204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boldItalic r:id="rId30"/>
    </p:embeddedFont>
    <p:embeddedFont>
      <p:font typeface="Nunito Black" pitchFamily="2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2" autoAdjust="0"/>
  </p:normalViewPr>
  <p:slideViewPr>
    <p:cSldViewPr snapToGrid="0">
      <p:cViewPr varScale="1">
        <p:scale>
          <a:sx n="70" d="100"/>
          <a:sy n="70" d="100"/>
        </p:scale>
        <p:origin x="11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b62221a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b62221a1_0_1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85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08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39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10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95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76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97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788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12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635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7b6f2c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7b6f2cbb_0_3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70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49052ad9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49052ad9f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43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16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13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19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12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65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7b6f2cbb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37b6f2cbb_0_3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VTCMLPGrant@virginia.org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5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25"/>
          <p:cNvSpPr txBox="1"/>
          <p:nvPr/>
        </p:nvSpPr>
        <p:spPr>
          <a:xfrm>
            <a:off x="4787193" y="1597005"/>
            <a:ext cx="3951561" cy="166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VTC</a:t>
            </a:r>
            <a:endParaRPr sz="23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Microbusiness Marketing Leverage P</a:t>
            </a:r>
            <a:r>
              <a:rPr lang="en-US" sz="23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r>
              <a:rPr lang="en" sz="23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ogram (MMLP)</a:t>
            </a:r>
          </a:p>
        </p:txBody>
      </p:sp>
      <p:sp>
        <p:nvSpPr>
          <p:cNvPr id="102" name="Google Shape;102;p25"/>
          <p:cNvSpPr txBox="1"/>
          <p:nvPr/>
        </p:nvSpPr>
        <p:spPr>
          <a:xfrm>
            <a:off x="2900400" y="3817475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Funding Amount, Virginia.org, Social Media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435885" y="1045603"/>
            <a:ext cx="4136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List the amount of funding your are requesting from VTC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 award is $5,000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List your Virginia.org listing </a:t>
            </a:r>
            <a:r>
              <a:rPr lang="en-US" sz="1600" dirty="0" err="1"/>
              <a:t>url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Being listed on Virginia.org is a requirement for this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List your social media handles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467DF-506E-A735-460E-190881629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42" y="645493"/>
            <a:ext cx="4740929" cy="34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A3E7D2EB-3998-4A43-8C3B-FFB43100D514}"/>
              </a:ext>
            </a:extLst>
          </p:cNvPr>
          <p:cNvSpPr txBox="1"/>
          <p:nvPr/>
        </p:nvSpPr>
        <p:spPr>
          <a:xfrm>
            <a:off x="343964" y="271692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Program Focus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F07F-B21D-43EB-AD38-C56FBBB782F9}"/>
              </a:ext>
            </a:extLst>
          </p:cNvPr>
          <p:cNvSpPr txBox="1"/>
          <p:nvPr/>
        </p:nvSpPr>
        <p:spPr>
          <a:xfrm>
            <a:off x="343964" y="758100"/>
            <a:ext cx="3953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from the drop down the main focus of your marketing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 dates of your program this can be as short as two weeks or as long as 12 months (June 1, 2022 to May 31,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allow the lookback period since some folks are already placing fall advertising.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a detailed description of your marketing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A868D-77C0-E4FA-5449-5C8D86FE8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722" y="404489"/>
            <a:ext cx="4640767" cy="36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A3E7D2EB-3998-4A43-8C3B-FFB43100D514}"/>
              </a:ext>
            </a:extLst>
          </p:cNvPr>
          <p:cNvSpPr txBox="1"/>
          <p:nvPr/>
        </p:nvSpPr>
        <p:spPr>
          <a:xfrm>
            <a:off x="343964" y="271692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Target Market: Out-of-State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F07F-B21D-43EB-AD38-C56FBBB782F9}"/>
              </a:ext>
            </a:extLst>
          </p:cNvPr>
          <p:cNvSpPr txBox="1"/>
          <p:nvPr/>
        </p:nvSpPr>
        <p:spPr>
          <a:xfrm>
            <a:off x="551492" y="839935"/>
            <a:ext cx="3953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from the drop-down list ONE out-of-state target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must be from this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must allocate at least 25% (you can allocate more) of your request award to this marketing in your marketing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NOT select Washington D.C. as both your in-state and out-of-state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B1745-AE16-EA6F-A0AF-CE75055CB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280" y="536334"/>
            <a:ext cx="320677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900" y="4219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361375"/>
            <a:ext cx="4340072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Target Market: In-State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481708" y="1023313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sap"/>
                <a:ea typeface="Asap"/>
                <a:cs typeface="Asap"/>
                <a:sym typeface="Asap"/>
              </a:rPr>
              <a:t>Select ONE in-state target market from the drop-down box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sap"/>
              <a:ea typeface="Asap"/>
              <a:cs typeface="Asap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sap"/>
                <a:ea typeface="Asap"/>
                <a:cs typeface="Asap"/>
                <a:sym typeface="Asap"/>
              </a:rPr>
              <a:t>These are major metro areas within Virginia and you must select one of these to target.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sap"/>
              <a:ea typeface="Asap"/>
              <a:cs typeface="Asap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sap"/>
                <a:ea typeface="Asap"/>
                <a:cs typeface="Asap"/>
                <a:sym typeface="Asap"/>
              </a:rPr>
              <a:t>The goal of this program is to help you hyper focus on marketing in very specific markets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246D4-795B-7A54-4B3A-39770EA55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402" y="745863"/>
            <a:ext cx="3084843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Partnerships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Hub &amp; Spoke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231928" y="1298300"/>
            <a:ext cx="4047464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VTC uses the Hub &amp; Spoke model of partnership and marketing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 sure to review your region’s Drive Tourism plan and the State Drive Tourism plan for information on the Hub &amp; Spoke model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List your business as the Lure. If an organization, list a major attraction or destination as the lure.  This is the hub of your hub &amp; spoke.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Then list three other businesses that you can partner with on marketing.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198AF-F98F-896E-D065-65E5EC8B2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08" y="711972"/>
            <a:ext cx="5128591" cy="29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In-Kind Marketing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Match Plan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231928" y="1174725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This is the section where you will list your in-kind match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This program requires a 1:1 match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 sure to reach the Terms and Conditions on what counts as eligible marketing items as match and how to value any earned and owned media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DD9B6-9E29-F56B-EAFE-91275348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238" y="434989"/>
            <a:ext cx="3578662" cy="2609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3D642D-FDD6-9A17-F6FA-81AFE3981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403" y="3510490"/>
            <a:ext cx="360914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Marketing Plan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231928" y="904400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This is the most important section of your application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You have 7 lines to list your planned marketing expenditures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These must total at least the amount of funding you are request from VTC.  You may list more.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Select media outlets from the drop-down box, list dates, amount, and description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916B1-FDC1-38C8-EC7E-276638B49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686" y="904400"/>
            <a:ext cx="5248381" cy="31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Performance Measures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197156" y="1174725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Performance measures will help you track the effectiveness of your marketing efforts.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Make sure you select measures that you can easily look up and report out in your final report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You will select a performance measure.   List where you are today and then list where you want to be in May 2023.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D198D-64C7-8B79-1B7B-54AD76F22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723" y="578088"/>
            <a:ext cx="4787668" cy="26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Performance Measures: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Business Impacts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231928" y="1174725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Answer the two questions related to job creation, job retention, operating hours, and seasonal operations.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These are important so we know what kind of impact these funds will have in the small business ecosystem.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AEA84-2571-087E-E0DF-BCF09D1C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09" y="778025"/>
            <a:ext cx="4218798" cy="27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Bonus Section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197156" y="1174725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79B15-0519-6257-BC0F-AD5EAB26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27" y="320179"/>
            <a:ext cx="4828417" cy="3143124"/>
          </a:xfrm>
          <a:prstGeom prst="rect">
            <a:avLst/>
          </a:prstGeom>
        </p:spPr>
      </p:pic>
      <p:sp>
        <p:nvSpPr>
          <p:cNvPr id="10" name="Google Shape;150;p31">
            <a:extLst>
              <a:ext uri="{FF2B5EF4-FFF2-40B4-BE49-F238E27FC236}">
                <a16:creationId xmlns:a16="http://schemas.microsoft.com/office/drawing/2014/main" id="{0E462AD5-D87D-88D8-5B90-6E03F85EDEA4}"/>
              </a:ext>
            </a:extLst>
          </p:cNvPr>
          <p:cNvSpPr txBox="1"/>
          <p:nvPr/>
        </p:nvSpPr>
        <p:spPr>
          <a:xfrm>
            <a:off x="405983" y="748457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Applicants can earn up to 5 bonus points by listing how they are or will engage with VTC.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The application instructions have descriptions of each of these line items.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255173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672" y="475649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About the Program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309307" y="755400"/>
            <a:ext cx="40588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Microbusiness grant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Opens on August 4,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Closes on September 20,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Must apply in the online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mailed applications will be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supplemental materials may be mailed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Max award: $5,000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8 Exclusive Luxury Retreats For a Pampered Virginia Getaway - Virginia&amp;#39;s  Travel Blog">
            <a:extLst>
              <a:ext uri="{FF2B5EF4-FFF2-40B4-BE49-F238E27FC236}">
                <a16:creationId xmlns:a16="http://schemas.microsoft.com/office/drawing/2014/main" id="{BFB9DAD5-143A-4658-A5EC-93CD244C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42" y="0"/>
            <a:ext cx="46697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1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00" y="476217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31">
            <a:extLst>
              <a:ext uri="{FF2B5EF4-FFF2-40B4-BE49-F238E27FC236}">
                <a16:creationId xmlns:a16="http://schemas.microsoft.com/office/drawing/2014/main" id="{5AF4C29D-138A-4646-83D8-ED8551D1EF62}"/>
              </a:ext>
            </a:extLst>
          </p:cNvPr>
          <p:cNvSpPr txBox="1"/>
          <p:nvPr/>
        </p:nvSpPr>
        <p:spPr>
          <a:xfrm>
            <a:off x="231928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AFTER YOU SUBMIT</a:t>
            </a:r>
            <a:endParaRPr sz="25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50;p31">
            <a:extLst>
              <a:ext uri="{FF2B5EF4-FFF2-40B4-BE49-F238E27FC236}">
                <a16:creationId xmlns:a16="http://schemas.microsoft.com/office/drawing/2014/main" id="{72F6B88D-4FEF-40ED-A582-C591CF099797}"/>
              </a:ext>
            </a:extLst>
          </p:cNvPr>
          <p:cNvSpPr txBox="1"/>
          <p:nvPr/>
        </p:nvSpPr>
        <p:spPr>
          <a:xfrm>
            <a:off x="231928" y="904400"/>
            <a:ext cx="3953758" cy="35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Once you have completed your application and are ready to submit, you must accept the Terms and Conditions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You will be emailed a .pdf version of your application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Once you submit, you can not make changes to your application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Scoring will occur after September 21.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Awards will be made in late October</a:t>
            </a:r>
            <a:endParaRPr lang="en-US" sz="1600" dirty="0">
              <a:latin typeface="Asap"/>
              <a:ea typeface="Asap"/>
              <a:cs typeface="Asap"/>
              <a:sym typeface="Asap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8F554-F14F-60F7-87C1-0034CC69A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817" y="507681"/>
            <a:ext cx="5323367" cy="1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46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4" name="Google Shape;28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INSERT PRESENTATION TITLE HERE</a:t>
            </a:r>
            <a:endParaRPr sz="90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287" name="Google Shape;2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640" y="4049483"/>
            <a:ext cx="660975" cy="6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1D2CA-87B4-55AC-BCB3-D38CBAE02035}"/>
              </a:ext>
            </a:extLst>
          </p:cNvPr>
          <p:cNvSpPr txBox="1"/>
          <p:nvPr/>
        </p:nvSpPr>
        <p:spPr>
          <a:xfrm>
            <a:off x="930723" y="393874"/>
            <a:ext cx="741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Questions?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VTCMLPGrant@virginia.org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This mailbox is monitored daily by: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Noah Salaah ad-Deen, Grants Coordinator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Angela Wiggins, Grant Specialist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Staci Martin, Grants Manager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Who Can Apply?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513143" y="957321"/>
            <a:ext cx="38211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Tourism-oriented small businesses that have 20 or fewer full-time equivalent employees.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Organizations that market small businesses like Chambers of Commerce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Marketing plan MUST focus on off-peak season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399E1-5EC8-482A-F9DE-EE5C13A75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587" y="0"/>
            <a:ext cx="48997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Apply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435886" y="1045603"/>
            <a:ext cx="38057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www.vatc.org/grants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Microbusiness Marketing Leverage Grant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the instructions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the Terms &amp;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the FAQs</a:t>
            </a:r>
          </a:p>
          <a:p>
            <a:endParaRPr lang="en-US" dirty="0"/>
          </a:p>
        </p:txBody>
      </p:sp>
      <p:pic>
        <p:nvPicPr>
          <p:cNvPr id="1026" name="Picture 2" descr="Northern Va. accounts for 40% of tourist spending in state | WTOP News">
            <a:extLst>
              <a:ext uri="{FF2B5EF4-FFF2-40B4-BE49-F238E27FC236}">
                <a16:creationId xmlns:a16="http://schemas.microsoft.com/office/drawing/2014/main" id="{766CF69E-35D1-4756-B8A4-111A6C6F3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r="5825"/>
          <a:stretch/>
        </p:blipFill>
        <p:spPr bwMode="auto">
          <a:xfrm>
            <a:off x="4494742" y="0"/>
            <a:ext cx="46551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2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67601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in this application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370334" y="641831"/>
            <a:ext cx="40588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Drop down boxes to collect data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Drop down boxes to help you focus on specific target markets and media outlets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Drop down boxes to help focus Bonus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Limited to 7 line items in marketing plan---allocate funds carefully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C3BDB-415E-4B77-9870-748FF195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95" y="-24010"/>
            <a:ext cx="45767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31">
            <a:extLst>
              <a:ext uri="{FF2B5EF4-FFF2-40B4-BE49-F238E27FC236}">
                <a16:creationId xmlns:a16="http://schemas.microsoft.com/office/drawing/2014/main" id="{7D2D4D69-DE5E-4374-92D0-5B8ADACA7372}"/>
              </a:ext>
            </a:extLst>
          </p:cNvPr>
          <p:cNvSpPr txBox="1"/>
          <p:nvPr/>
        </p:nvSpPr>
        <p:spPr>
          <a:xfrm>
            <a:off x="287829" y="23502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Important Dates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B386-F33C-4675-8DB4-5F285B7A726D}"/>
              </a:ext>
            </a:extLst>
          </p:cNvPr>
          <p:cNvSpPr txBox="1"/>
          <p:nvPr/>
        </p:nvSpPr>
        <p:spPr>
          <a:xfrm>
            <a:off x="291414" y="714802"/>
            <a:ext cx="4058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 closes September 20, 2022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Marketing plan expenditures must fall between June 1, 2022 and May 31,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Award notification will be late October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Final reimbursements and reports due within 60 days of last expenditure and no later than August 31, 2023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B4EDD-F466-4DB3-8CE3-897528B7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62" r="24225"/>
          <a:stretch/>
        </p:blipFill>
        <p:spPr>
          <a:xfrm>
            <a:off x="4586379" y="0"/>
            <a:ext cx="45226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A3E7D2EB-3998-4A43-8C3B-FFB43100D514}"/>
              </a:ext>
            </a:extLst>
          </p:cNvPr>
          <p:cNvSpPr txBox="1"/>
          <p:nvPr/>
        </p:nvSpPr>
        <p:spPr>
          <a:xfrm>
            <a:off x="343964" y="271692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Application Portal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F07F-B21D-43EB-AD38-C56FBBB782F9}"/>
              </a:ext>
            </a:extLst>
          </p:cNvPr>
          <p:cNvSpPr txBox="1"/>
          <p:nvPr/>
        </p:nvSpPr>
        <p:spPr>
          <a:xfrm>
            <a:off x="540297" y="879410"/>
            <a:ext cx="3953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Instructions document contains detailed information about each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Please answer all questions clearly and concisely.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Your EIN# or SS# if a sole proprietorship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Businesses and organizations must be based in Virginia.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EB9A6-315C-E7DE-5A97-1D23DE02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040" y="456678"/>
            <a:ext cx="4530996" cy="33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11093" y="1137379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A3E7D2EB-3998-4A43-8C3B-FFB43100D514}"/>
              </a:ext>
            </a:extLst>
          </p:cNvPr>
          <p:cNvSpPr txBox="1"/>
          <p:nvPr/>
        </p:nvSpPr>
        <p:spPr>
          <a:xfrm>
            <a:off x="343964" y="271692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Business Type &amp;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Employee Info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F07F-B21D-43EB-AD38-C56FBBB782F9}"/>
              </a:ext>
            </a:extLst>
          </p:cNvPr>
          <p:cNvSpPr txBox="1"/>
          <p:nvPr/>
        </p:nvSpPr>
        <p:spPr>
          <a:xfrm>
            <a:off x="498921" y="1041405"/>
            <a:ext cx="3953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 choice that best fits the main aspect of your business or entity.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the number of full-time employees you have and enter the number of part-time employees you have.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Detailed information on how to count full and part-time employees is in the instructions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F7C87-88F6-E950-F423-D4D1D65B6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679" y="648759"/>
            <a:ext cx="4436478" cy="304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631" y="4239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1;p31">
            <a:extLst>
              <a:ext uri="{FF2B5EF4-FFF2-40B4-BE49-F238E27FC236}">
                <a16:creationId xmlns:a16="http://schemas.microsoft.com/office/drawing/2014/main" id="{A3E7D2EB-3998-4A43-8C3B-FFB43100D514}"/>
              </a:ext>
            </a:extLst>
          </p:cNvPr>
          <p:cNvSpPr txBox="1"/>
          <p:nvPr/>
        </p:nvSpPr>
        <p:spPr>
          <a:xfrm>
            <a:off x="159805" y="378935"/>
            <a:ext cx="3953758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 Info</a:t>
            </a:r>
            <a:endParaRPr sz="1800" dirty="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F07F-B21D-43EB-AD38-C56FBBB782F9}"/>
              </a:ext>
            </a:extLst>
          </p:cNvPr>
          <p:cNvSpPr txBox="1"/>
          <p:nvPr/>
        </p:nvSpPr>
        <p:spPr>
          <a:xfrm>
            <a:off x="435885" y="1071657"/>
            <a:ext cx="3762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the contact point for this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VTC can not speak with anyone other than this person about your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phone numbers or addresses change, you must notify VTC in writing.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E3290-9D8D-EE13-4DBC-6F17AE355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00" y="512241"/>
            <a:ext cx="4737770" cy="34662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973</Words>
  <Application>Microsoft Office PowerPoint</Application>
  <PresentationFormat>On-screen Show (16:9)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Asap</vt:lpstr>
      <vt:lpstr>Nunito Black</vt:lpstr>
      <vt:lpstr>Montserrat ExtraBold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Staci</dc:creator>
  <cp:lastModifiedBy>Martin, Staci</cp:lastModifiedBy>
  <cp:revision>36</cp:revision>
  <cp:lastPrinted>2021-12-08T18:50:45Z</cp:lastPrinted>
  <dcterms:modified xsi:type="dcterms:W3CDTF">2022-08-03T19:13:39Z</dcterms:modified>
</cp:coreProperties>
</file>