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Asap" panose="020F0504030202060203"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Libre Franklin" pitchFamily="2" charset="0"/>
      <p:regular r:id="rId27"/>
      <p:bold r:id="rId28"/>
      <p:italic r:id="rId29"/>
      <p:boldItalic r:id="rId30"/>
    </p:embeddedFont>
    <p:embeddedFont>
      <p:font typeface="Libre Franklin Thin" pitchFamily="2" charset="0"/>
      <p:regular r:id="rId31"/>
      <p:bold r:id="rId32"/>
      <p:italic r:id="rId33"/>
      <p:boldItalic r:id="rId34"/>
    </p:embeddedFont>
    <p:embeddedFont>
      <p:font typeface="Montserrat" panose="00000500000000000000" pitchFamily="50" charset="0"/>
      <p:regular r:id="rId35"/>
      <p:bold r:id="rId36"/>
      <p:italic r:id="rId37"/>
      <p:boldItalic r:id="rId38"/>
    </p:embeddedFont>
    <p:embeddedFont>
      <p:font typeface="Montserrat Black" panose="00000A00000000000000" pitchFamily="50" charset="0"/>
      <p:bold r:id="rId39"/>
      <p:boldItalic r:id="rId40"/>
    </p:embeddedFont>
    <p:embeddedFont>
      <p:font typeface="Montserrat ExtraBold" panose="00000900000000000000" pitchFamily="50" charset="0"/>
      <p:bold r:id="rId41"/>
      <p:boldItalic r:id="rId42"/>
    </p:embeddedFont>
    <p:embeddedFont>
      <p:font typeface="Raleway Thin" pitchFamily="2" charset="0"/>
      <p:regular r:id="rId43"/>
      <p:bold r:id="rId44"/>
      <p:italic r:id="rId45"/>
      <p:boldItalic r:id="rId46"/>
    </p:embeddedFont>
    <p:embeddedFont>
      <p:font typeface="Trebuchet MS" panose="020B060302020202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958">
          <p15:clr>
            <a:srgbClr val="9AA0A6"/>
          </p15:clr>
        </p15:guide>
        <p15:guide id="4" orient="horz" pos="2160">
          <p15:clr>
            <a:srgbClr val="9AA0A6"/>
          </p15:clr>
        </p15:guide>
        <p15:guide id="5" orient="horz" pos="864">
          <p15:clr>
            <a:srgbClr val="9AA0A6"/>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gL5zGqQFHgnwOyU90DqnI9ovL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756" y="108"/>
      </p:cViewPr>
      <p:guideLst>
        <p:guide orient="horz" pos="1620"/>
        <p:guide pos="2880"/>
        <p:guide orient="horz" pos="958"/>
        <p:guide orient="horz" pos="2160"/>
        <p:guide orient="horz" pos="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47" Type="http://schemas.openxmlformats.org/officeDocument/2006/relationships/font" Target="fonts/font29.fntdata"/><Relationship Id="rId50" Type="http://schemas.openxmlformats.org/officeDocument/2006/relationships/font" Target="fonts/font32.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1.fntdata"/><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font" Target="fonts/font27.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font" Target="fonts/font26.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font" Target="fonts/font25.fntdata"/><Relationship Id="rId48" Type="http://schemas.openxmlformats.org/officeDocument/2006/relationships/font" Target="fonts/font30.fntdata"/><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font" Target="fonts/font28.fntdata"/><Relationship Id="rId20" Type="http://schemas.openxmlformats.org/officeDocument/2006/relationships/font" Target="fonts/font2.fntdata"/><Relationship Id="rId41" Type="http://schemas.openxmlformats.org/officeDocument/2006/relationships/font" Target="fonts/font2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4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ivitasadvisors.com/resources/research/tourism-improvement-distric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tgallagher@civitasadvisors.co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e8cfd91fa3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e8cfd91fa3_2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e8cfd91fa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0" name="Google Shape;230;ge8cfd91fa3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8cfd91fa3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e8cfd91fa3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f1f11ca797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f1f11ca797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600"/>
              <a:buFont typeface="Arial"/>
              <a:buNone/>
            </a:pPr>
            <a:r>
              <a:rPr lang="en-US">
                <a:solidFill>
                  <a:schemeClr val="dk1"/>
                </a:solidFill>
                <a:latin typeface="Libre Franklin"/>
                <a:ea typeface="Libre Franklin"/>
                <a:cs typeface="Libre Franklin"/>
                <a:sym typeface="Libre Franklin"/>
              </a:rPr>
              <a:t>To recap …</a:t>
            </a:r>
            <a:endParaRPr>
              <a:solidFill>
                <a:schemeClr val="dk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600"/>
              <a:buFont typeface="Arial"/>
              <a:buNone/>
            </a:pPr>
            <a:endParaRPr>
              <a:solidFill>
                <a:schemeClr val="dk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600"/>
              <a:buFont typeface="Arial"/>
              <a:buNone/>
            </a:pPr>
            <a:r>
              <a:rPr lang="en-US">
                <a:solidFill>
                  <a:schemeClr val="dk1"/>
                </a:solidFill>
                <a:latin typeface="Libre Franklin"/>
                <a:ea typeface="Libre Franklin"/>
                <a:cs typeface="Libre Franklin"/>
                <a:sym typeface="Libre Franklin"/>
              </a:rPr>
              <a:t>A locality can have </a:t>
            </a:r>
            <a:r>
              <a:rPr lang="en-US" b="1">
                <a:solidFill>
                  <a:srgbClr val="C00000"/>
                </a:solidFill>
                <a:latin typeface="Libre Franklin"/>
                <a:ea typeface="Libre Franklin"/>
                <a:cs typeface="Libre Franklin"/>
                <a:sym typeface="Libre Franklin"/>
              </a:rPr>
              <a:t>1 Zone</a:t>
            </a:r>
            <a:r>
              <a:rPr lang="en-US" b="1">
                <a:solidFill>
                  <a:srgbClr val="999999"/>
                </a:solidFill>
                <a:latin typeface="Libre Franklin"/>
                <a:ea typeface="Libre Franklin"/>
                <a:cs typeface="Libre Franklin"/>
                <a:sym typeface="Libre Franklin"/>
              </a:rPr>
              <a:t> ⏐ </a:t>
            </a:r>
            <a:r>
              <a:rPr lang="en-US" b="1">
                <a:solidFill>
                  <a:schemeClr val="dk1"/>
                </a:solidFill>
                <a:latin typeface="Libre Franklin"/>
                <a:ea typeface="Libre Franklin"/>
                <a:cs typeface="Libre Franklin"/>
                <a:sym typeface="Libre Franklin"/>
              </a:rPr>
              <a:t>Different Businesses Contribute</a:t>
            </a:r>
            <a:endParaRPr b="1">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TIDs are primarily created with lodging/hotels as the lead partners</a:t>
            </a:r>
            <a:endParaRPr>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They have the visitor spending levels and frequency to establish and collect new visitor fees</a:t>
            </a:r>
            <a:endParaRPr>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Other tourism business sectors such as dining, retail and attractions can contribute if the local business community is unified </a:t>
            </a:r>
            <a:endParaRPr>
              <a:solidFill>
                <a:schemeClr val="dk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100"/>
              <a:buFont typeface="Arial"/>
              <a:buNone/>
            </a:pPr>
            <a:endParaRPr>
              <a:solidFill>
                <a:schemeClr val="dk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600"/>
              <a:buFont typeface="Arial"/>
              <a:buNone/>
            </a:pPr>
            <a:r>
              <a:rPr lang="en-US">
                <a:solidFill>
                  <a:schemeClr val="dk1"/>
                </a:solidFill>
                <a:latin typeface="Libre Franklin"/>
                <a:ea typeface="Libre Franklin"/>
                <a:cs typeface="Libre Franklin"/>
                <a:sym typeface="Libre Franklin"/>
              </a:rPr>
              <a:t>A locality can have </a:t>
            </a:r>
            <a:r>
              <a:rPr lang="en-US" b="1">
                <a:solidFill>
                  <a:srgbClr val="C00000"/>
                </a:solidFill>
                <a:latin typeface="Libre Franklin"/>
                <a:ea typeface="Libre Franklin"/>
                <a:cs typeface="Libre Franklin"/>
                <a:sym typeface="Libre Franklin"/>
              </a:rPr>
              <a:t>1 Zone</a:t>
            </a:r>
            <a:r>
              <a:rPr lang="en-US" b="1">
                <a:solidFill>
                  <a:srgbClr val="999999"/>
                </a:solidFill>
                <a:latin typeface="Libre Franklin"/>
                <a:ea typeface="Libre Franklin"/>
                <a:cs typeface="Libre Franklin"/>
                <a:sym typeface="Libre Franklin"/>
              </a:rPr>
              <a:t> ⏐ </a:t>
            </a:r>
            <a:r>
              <a:rPr lang="en-US" b="1">
                <a:solidFill>
                  <a:schemeClr val="dk1"/>
                </a:solidFill>
                <a:latin typeface="Libre Franklin"/>
                <a:ea typeface="Libre Franklin"/>
                <a:cs typeface="Libre Franklin"/>
                <a:sym typeface="Libre Franklin"/>
              </a:rPr>
              <a:t>Specific Businesses Contribute</a:t>
            </a:r>
            <a:endParaRPr b="1">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Businesses representing specific business sectors can collaborate and petition for a TID </a:t>
            </a:r>
            <a:endParaRPr>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A TID plan with only lodging, wineries, distilleries, cideries; or, restaurants or certain types of attractions can be created</a:t>
            </a:r>
            <a:endParaRPr>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Those benefiting businesses would collaborate, create their TID zone boundaries and plan</a:t>
            </a:r>
            <a:endParaRPr>
              <a:solidFill>
                <a:schemeClr val="dk1"/>
              </a:solidFill>
              <a:latin typeface="Libre Franklin"/>
              <a:ea typeface="Libre Franklin"/>
              <a:cs typeface="Libre Franklin"/>
              <a:sym typeface="Libre Franklin"/>
            </a:endParaRPr>
          </a:p>
          <a:p>
            <a:pPr marL="457200" lvl="0" indent="-298450" algn="l" rtl="0">
              <a:spcBef>
                <a:spcPts val="0"/>
              </a:spcBef>
              <a:spcAft>
                <a:spcPts val="0"/>
              </a:spcAft>
              <a:buClr>
                <a:schemeClr val="dk1"/>
              </a:buClr>
              <a:buSzPts val="1100"/>
              <a:buFont typeface="Libre Franklin"/>
              <a:buChar char="●"/>
            </a:pPr>
            <a:r>
              <a:rPr lang="en-US">
                <a:solidFill>
                  <a:schemeClr val="dk1"/>
                </a:solidFill>
                <a:latin typeface="Libre Franklin"/>
                <a:ea typeface="Libre Franklin"/>
                <a:cs typeface="Libre Franklin"/>
                <a:sym typeface="Libre Franklin"/>
              </a:rPr>
              <a:t>Then, petition the local government to adopt and pass the TID plan (as with the example above)</a:t>
            </a:r>
            <a:endParaRPr>
              <a:solidFill>
                <a:schemeClr val="dk1"/>
              </a:solidFill>
              <a:latin typeface="Libre Franklin"/>
              <a:ea typeface="Libre Franklin"/>
              <a:cs typeface="Libre Franklin"/>
              <a:sym typeface="Libre Franklin"/>
            </a:endParaRPr>
          </a:p>
          <a:p>
            <a:pPr marL="0" lvl="0" indent="0" algn="l" rtl="0">
              <a:spcBef>
                <a:spcPts val="0"/>
              </a:spcBef>
              <a:spcAft>
                <a:spcPts val="0"/>
              </a:spcAft>
              <a:buClr>
                <a:schemeClr val="dk1"/>
              </a:buClr>
              <a:buSzPts val="1600"/>
              <a:buFont typeface="Arial"/>
              <a:buNone/>
            </a:pPr>
            <a:endParaRPr b="1">
              <a:solidFill>
                <a:schemeClr val="dk1"/>
              </a:solidFill>
              <a:latin typeface="Libre Franklin"/>
              <a:ea typeface="Libre Franklin"/>
              <a:cs typeface="Libre Franklin"/>
              <a:sym typeface="Libre Franklin"/>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rgbClr val="333333"/>
              </a:buClr>
              <a:buSzPts val="1200"/>
              <a:buFont typeface="Libre Franklin"/>
              <a:buChar char="●"/>
            </a:pPr>
            <a:r>
              <a:rPr lang="en-US" sz="1200">
                <a:solidFill>
                  <a:srgbClr val="333333"/>
                </a:solidFill>
                <a:latin typeface="Libre Franklin"/>
                <a:ea typeface="Libre Franklin"/>
                <a:cs typeface="Libre Franklin"/>
                <a:sym typeface="Libre Franklin"/>
              </a:rPr>
              <a:t>Tourism Zones can overlap with Virginia Opportunity Zones and other business zones, and do not share zone requirements and mandates</a:t>
            </a:r>
            <a:endParaRPr sz="1200">
              <a:solidFill>
                <a:srgbClr val="333333"/>
              </a:solidFill>
              <a:latin typeface="Libre Franklin"/>
              <a:ea typeface="Libre Franklin"/>
              <a:cs typeface="Libre Franklin"/>
              <a:sym typeface="Libre Franklin"/>
            </a:endParaRPr>
          </a:p>
          <a:p>
            <a:pPr marL="457200" lvl="0" indent="-304800" algn="l" rtl="0">
              <a:lnSpc>
                <a:spcPct val="150000"/>
              </a:lnSpc>
              <a:spcBef>
                <a:spcPts val="0"/>
              </a:spcBef>
              <a:spcAft>
                <a:spcPts val="0"/>
              </a:spcAft>
              <a:buClr>
                <a:srgbClr val="333333"/>
              </a:buClr>
              <a:buSzPts val="1200"/>
              <a:buFont typeface="Libre Franklin"/>
              <a:buChar char="●"/>
            </a:pPr>
            <a:r>
              <a:rPr lang="en-US" sz="1200">
                <a:solidFill>
                  <a:srgbClr val="333333"/>
                </a:solidFill>
                <a:latin typeface="Libre Franklin"/>
                <a:ea typeface="Libre Franklin"/>
                <a:cs typeface="Libre Franklin"/>
                <a:sym typeface="Libre Franklin"/>
              </a:rPr>
              <a:t>This includes the TIDs (Tourism Improvement Districts)</a:t>
            </a:r>
            <a:endParaRPr sz="1200">
              <a:solidFill>
                <a:srgbClr val="333333"/>
              </a:solidFill>
              <a:latin typeface="Libre Franklin"/>
              <a:ea typeface="Libre Franklin"/>
              <a:cs typeface="Libre Franklin"/>
              <a:sym typeface="Libre Franklin"/>
            </a:endParaRPr>
          </a:p>
          <a:p>
            <a:pPr marL="457200" lvl="0" indent="-304800" algn="l" rtl="0">
              <a:lnSpc>
                <a:spcPct val="150000"/>
              </a:lnSpc>
              <a:spcBef>
                <a:spcPts val="0"/>
              </a:spcBef>
              <a:spcAft>
                <a:spcPts val="0"/>
              </a:spcAft>
              <a:buClr>
                <a:srgbClr val="333333"/>
              </a:buClr>
              <a:buSzPts val="1200"/>
              <a:buFont typeface="Libre Franklin"/>
              <a:buChar char="●"/>
            </a:pPr>
            <a:r>
              <a:rPr lang="en-US" sz="1200">
                <a:solidFill>
                  <a:srgbClr val="333333"/>
                </a:solidFill>
                <a:latin typeface="Libre Franklin"/>
                <a:ea typeface="Libre Franklin"/>
                <a:cs typeface="Libre Franklin"/>
                <a:sym typeface="Libre Franklin"/>
              </a:rPr>
              <a:t>The newest of Virginia's tourism-related zone opportunities, TIDs authorize any a locality to create a local tourism improvement district plan, consisting of fees charged to visitors and used to fund tourism promotion activities and capital improvements</a:t>
            </a:r>
            <a:endParaRPr sz="1200">
              <a:solidFill>
                <a:srgbClr val="333333"/>
              </a:solidFill>
              <a:latin typeface="Libre Franklin"/>
              <a:ea typeface="Libre Franklin"/>
              <a:cs typeface="Libre Franklin"/>
              <a:sym typeface="Libre Franklin"/>
            </a:endParaRPr>
          </a:p>
          <a:p>
            <a:pPr marL="457200" lvl="0" indent="-304800" algn="l" rtl="0">
              <a:lnSpc>
                <a:spcPct val="150000"/>
              </a:lnSpc>
              <a:spcBef>
                <a:spcPts val="0"/>
              </a:spcBef>
              <a:spcAft>
                <a:spcPts val="0"/>
              </a:spcAft>
              <a:buClr>
                <a:srgbClr val="333333"/>
              </a:buClr>
              <a:buSzPts val="1200"/>
              <a:buFont typeface="Libre Franklin"/>
              <a:buChar char="●"/>
            </a:pPr>
            <a:r>
              <a:rPr lang="en-US" sz="1200">
                <a:solidFill>
                  <a:srgbClr val="333333"/>
                </a:solidFill>
                <a:latin typeface="Libre Franklin"/>
                <a:ea typeface="Libre Franklin"/>
                <a:cs typeface="Libre Franklin"/>
                <a:sym typeface="Libre Franklin"/>
              </a:rPr>
              <a:t>All TID funded initiatives follow the a plan, created by </a:t>
            </a:r>
            <a:r>
              <a:rPr lang="en-US" sz="1200" i="1">
                <a:solidFill>
                  <a:srgbClr val="333333"/>
                </a:solidFill>
                <a:latin typeface="Libre Franklin"/>
                <a:ea typeface="Libre Franklin"/>
                <a:cs typeface="Libre Franklin"/>
                <a:sym typeface="Libre Franklin"/>
              </a:rPr>
              <a:t>TID Governing Board</a:t>
            </a:r>
            <a:r>
              <a:rPr lang="en-US" sz="1200">
                <a:solidFill>
                  <a:srgbClr val="333333"/>
                </a:solidFill>
                <a:latin typeface="Libre Franklin"/>
                <a:ea typeface="Libre Franklin"/>
                <a:cs typeface="Libre Franklin"/>
                <a:sym typeface="Libre Franklin"/>
              </a:rPr>
              <a:t>, whose members are benefiting businesses</a:t>
            </a:r>
            <a:endParaRPr sz="1200">
              <a:solidFill>
                <a:srgbClr val="333333"/>
              </a:solidFill>
              <a:latin typeface="Libre Franklin"/>
              <a:ea typeface="Libre Franklin"/>
              <a:cs typeface="Libre Franklin"/>
              <a:sym typeface="Libre Franklin"/>
            </a:endParaRPr>
          </a:p>
          <a:p>
            <a:pPr marL="457200" lvl="0" indent="-304800" algn="l" rtl="0">
              <a:lnSpc>
                <a:spcPct val="150000"/>
              </a:lnSpc>
              <a:spcBef>
                <a:spcPts val="0"/>
              </a:spcBef>
              <a:spcAft>
                <a:spcPts val="0"/>
              </a:spcAft>
              <a:buClr>
                <a:srgbClr val="333333"/>
              </a:buClr>
              <a:buSzPts val="1200"/>
              <a:buFont typeface="Libre Franklin"/>
              <a:buChar char="●"/>
            </a:pPr>
            <a:r>
              <a:rPr lang="en-US" sz="1200">
                <a:solidFill>
                  <a:srgbClr val="333333"/>
                </a:solidFill>
                <a:latin typeface="Libre Franklin"/>
                <a:ea typeface="Libre Franklin"/>
                <a:cs typeface="Libre Franklin"/>
                <a:sym typeface="Libre Franklin"/>
              </a:rPr>
              <a:t>Visit &gt; </a:t>
            </a:r>
            <a:r>
              <a:rPr lang="en-US" sz="1200" u="sng">
                <a:solidFill>
                  <a:schemeClr val="hlink"/>
                </a:solidFill>
                <a:latin typeface="Libre Franklin"/>
                <a:ea typeface="Libre Franklin"/>
                <a:cs typeface="Libre Franklin"/>
                <a:sym typeface="Libre Franklin"/>
                <a:hlinkClick r:id="rId3"/>
              </a:rPr>
              <a:t>CIVITAS Advisor’s TIDs webpage for a deeper dive into TIDs</a:t>
            </a:r>
            <a:r>
              <a:rPr lang="en-US" sz="1200">
                <a:solidFill>
                  <a:srgbClr val="333333"/>
                </a:solidFill>
                <a:latin typeface="Libre Franklin"/>
                <a:ea typeface="Libre Franklin"/>
                <a:cs typeface="Libre Franklin"/>
                <a:sym typeface="Libre Franklin"/>
              </a:rPr>
              <a:t> and contact </a:t>
            </a:r>
            <a:r>
              <a:rPr lang="en-US" sz="1200" b="1">
                <a:solidFill>
                  <a:schemeClr val="dk1"/>
                </a:solidFill>
                <a:latin typeface="Libre Franklin"/>
                <a:ea typeface="Libre Franklin"/>
                <a:cs typeface="Libre Franklin"/>
                <a:sym typeface="Libre Franklin"/>
              </a:rPr>
              <a:t>Tiffany Gallagher </a:t>
            </a:r>
            <a:r>
              <a:rPr lang="en-US" sz="1200" b="1" u="sng">
                <a:solidFill>
                  <a:srgbClr val="0563C1"/>
                </a:solidFill>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tgallagher@civitasadvisors.com</a:t>
            </a:r>
            <a:endParaRPr sz="1200">
              <a:solidFill>
                <a:srgbClr val="333333"/>
              </a:solidFill>
              <a:latin typeface="Libre Franklin"/>
              <a:ea typeface="Libre Franklin"/>
              <a:cs typeface="Libre Franklin"/>
              <a:sym typeface="Libre Frankli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8cfd91fa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e8cfd91fa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e8cfd91fa3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e8cfd91fa3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aa46a5be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eaa46a5be4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ec2cb498b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eec2cb498b_2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8cfd91fa3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e8cfd91fa3_2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59" name="Google Shape;59;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30"/>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0"/>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2400"/>
              <a:buNone/>
              <a:defRPr sz="1800">
                <a:solidFill>
                  <a:srgbClr val="888888"/>
                </a:solidFill>
              </a:defRPr>
            </a:lvl1pPr>
            <a:lvl2pPr marL="914400" lvl="1" indent="-228600" algn="l">
              <a:lnSpc>
                <a:spcPct val="90000"/>
              </a:lnSpc>
              <a:spcBef>
                <a:spcPts val="375"/>
              </a:spcBef>
              <a:spcAft>
                <a:spcPts val="0"/>
              </a:spcAft>
              <a:buClr>
                <a:srgbClr val="888888"/>
              </a:buClr>
              <a:buSzPts val="2000"/>
              <a:buNone/>
              <a:defRPr sz="1500">
                <a:solidFill>
                  <a:srgbClr val="888888"/>
                </a:solidFill>
              </a:defRPr>
            </a:lvl2pPr>
            <a:lvl3pPr marL="1371600" lvl="2" indent="-228600" algn="l">
              <a:lnSpc>
                <a:spcPct val="90000"/>
              </a:lnSpc>
              <a:spcBef>
                <a:spcPts val="375"/>
              </a:spcBef>
              <a:spcAft>
                <a:spcPts val="0"/>
              </a:spcAft>
              <a:buClr>
                <a:srgbClr val="888888"/>
              </a:buClr>
              <a:buSzPts val="1800"/>
              <a:buNone/>
              <a:defRPr sz="1350">
                <a:solidFill>
                  <a:srgbClr val="888888"/>
                </a:solidFill>
              </a:defRPr>
            </a:lvl3pPr>
            <a:lvl4pPr marL="1828800" lvl="3" indent="-228600" algn="l">
              <a:lnSpc>
                <a:spcPct val="90000"/>
              </a:lnSpc>
              <a:spcBef>
                <a:spcPts val="375"/>
              </a:spcBef>
              <a:spcAft>
                <a:spcPts val="0"/>
              </a:spcAft>
              <a:buClr>
                <a:srgbClr val="888888"/>
              </a:buClr>
              <a:buSzPts val="1600"/>
              <a:buNone/>
              <a:defRPr sz="1200">
                <a:solidFill>
                  <a:srgbClr val="888888"/>
                </a:solidFill>
              </a:defRPr>
            </a:lvl4pPr>
            <a:lvl5pPr marL="2286000" lvl="4" indent="-228600" algn="l">
              <a:lnSpc>
                <a:spcPct val="90000"/>
              </a:lnSpc>
              <a:spcBef>
                <a:spcPts val="375"/>
              </a:spcBef>
              <a:spcAft>
                <a:spcPts val="0"/>
              </a:spcAft>
              <a:buClr>
                <a:srgbClr val="888888"/>
              </a:buClr>
              <a:buSzPts val="1600"/>
              <a:buNone/>
              <a:defRPr sz="1200">
                <a:solidFill>
                  <a:srgbClr val="888888"/>
                </a:solidFill>
              </a:defRPr>
            </a:lvl5pPr>
            <a:lvl6pPr marL="2743200" lvl="5" indent="-228600" algn="l">
              <a:lnSpc>
                <a:spcPct val="90000"/>
              </a:lnSpc>
              <a:spcBef>
                <a:spcPts val="375"/>
              </a:spcBef>
              <a:spcAft>
                <a:spcPts val="0"/>
              </a:spcAft>
              <a:buClr>
                <a:srgbClr val="888888"/>
              </a:buClr>
              <a:buSzPts val="1600"/>
              <a:buNone/>
              <a:defRPr sz="1200">
                <a:solidFill>
                  <a:srgbClr val="888888"/>
                </a:solidFill>
              </a:defRPr>
            </a:lvl6pPr>
            <a:lvl7pPr marL="3200400" lvl="6" indent="-228600" algn="l">
              <a:lnSpc>
                <a:spcPct val="90000"/>
              </a:lnSpc>
              <a:spcBef>
                <a:spcPts val="375"/>
              </a:spcBef>
              <a:spcAft>
                <a:spcPts val="0"/>
              </a:spcAft>
              <a:buClr>
                <a:srgbClr val="888888"/>
              </a:buClr>
              <a:buSzPts val="1600"/>
              <a:buNone/>
              <a:defRPr sz="1200">
                <a:solidFill>
                  <a:srgbClr val="888888"/>
                </a:solidFill>
              </a:defRPr>
            </a:lvl7pPr>
            <a:lvl8pPr marL="3657600" lvl="7" indent="-228600" algn="l">
              <a:lnSpc>
                <a:spcPct val="90000"/>
              </a:lnSpc>
              <a:spcBef>
                <a:spcPts val="375"/>
              </a:spcBef>
              <a:spcAft>
                <a:spcPts val="0"/>
              </a:spcAft>
              <a:buClr>
                <a:srgbClr val="888888"/>
              </a:buClr>
              <a:buSzPts val="1600"/>
              <a:buNone/>
              <a:defRPr sz="1200">
                <a:solidFill>
                  <a:srgbClr val="888888"/>
                </a:solidFill>
              </a:defRPr>
            </a:lvl8pPr>
            <a:lvl9pPr marL="4114800" lvl="8" indent="-22860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65" name="Google Shape;65;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5"/>
        <p:cNvGrpSpPr/>
        <p:nvPr/>
      </p:nvGrpSpPr>
      <p:grpSpPr>
        <a:xfrm>
          <a:off x="0" y="0"/>
          <a:ext cx="0" cy="0"/>
          <a:chOff x="0" y="0"/>
          <a:chExt cx="0" cy="0"/>
        </a:xfrm>
      </p:grpSpPr>
      <p:sp>
        <p:nvSpPr>
          <p:cNvPr id="76" name="Google Shape;76;p32"/>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2"/>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78" name="Google Shape;78;p32"/>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9" name="Google Shape;79;p32"/>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2400"/>
              <a:buNone/>
              <a:defRPr sz="1800" b="1"/>
            </a:lvl1pPr>
            <a:lvl2pPr marL="914400" lvl="1" indent="-228600" algn="l">
              <a:lnSpc>
                <a:spcPct val="90000"/>
              </a:lnSpc>
              <a:spcBef>
                <a:spcPts val="375"/>
              </a:spcBef>
              <a:spcAft>
                <a:spcPts val="0"/>
              </a:spcAft>
              <a:buClr>
                <a:schemeClr val="dk1"/>
              </a:buClr>
              <a:buSzPts val="2000"/>
              <a:buNone/>
              <a:defRPr sz="1500" b="1"/>
            </a:lvl2pPr>
            <a:lvl3pPr marL="1371600" lvl="2" indent="-228600" algn="l">
              <a:lnSpc>
                <a:spcPct val="90000"/>
              </a:lnSpc>
              <a:spcBef>
                <a:spcPts val="375"/>
              </a:spcBef>
              <a:spcAft>
                <a:spcPts val="0"/>
              </a:spcAft>
              <a:buClr>
                <a:schemeClr val="dk1"/>
              </a:buClr>
              <a:buSzPts val="1800"/>
              <a:buNone/>
              <a:defRPr sz="1350" b="1"/>
            </a:lvl3pPr>
            <a:lvl4pPr marL="1828800" lvl="3" indent="-228600" algn="l">
              <a:lnSpc>
                <a:spcPct val="90000"/>
              </a:lnSpc>
              <a:spcBef>
                <a:spcPts val="375"/>
              </a:spcBef>
              <a:spcAft>
                <a:spcPts val="0"/>
              </a:spcAft>
              <a:buClr>
                <a:schemeClr val="dk1"/>
              </a:buClr>
              <a:buSzPts val="1600"/>
              <a:buNone/>
              <a:defRPr sz="1200" b="1"/>
            </a:lvl4pPr>
            <a:lvl5pPr marL="2286000" lvl="4" indent="-228600" algn="l">
              <a:lnSpc>
                <a:spcPct val="90000"/>
              </a:lnSpc>
              <a:spcBef>
                <a:spcPts val="375"/>
              </a:spcBef>
              <a:spcAft>
                <a:spcPts val="0"/>
              </a:spcAft>
              <a:buClr>
                <a:schemeClr val="dk1"/>
              </a:buClr>
              <a:buSzPts val="1600"/>
              <a:buNone/>
              <a:defRPr sz="1200" b="1"/>
            </a:lvl5pPr>
            <a:lvl6pPr marL="2743200" lvl="5" indent="-228600" algn="l">
              <a:lnSpc>
                <a:spcPct val="90000"/>
              </a:lnSpc>
              <a:spcBef>
                <a:spcPts val="375"/>
              </a:spcBef>
              <a:spcAft>
                <a:spcPts val="0"/>
              </a:spcAft>
              <a:buClr>
                <a:schemeClr val="dk1"/>
              </a:buClr>
              <a:buSzPts val="1600"/>
              <a:buNone/>
              <a:defRPr sz="1200" b="1"/>
            </a:lvl6pPr>
            <a:lvl7pPr marL="3200400" lvl="6" indent="-228600" algn="l">
              <a:lnSpc>
                <a:spcPct val="90000"/>
              </a:lnSpc>
              <a:spcBef>
                <a:spcPts val="375"/>
              </a:spcBef>
              <a:spcAft>
                <a:spcPts val="0"/>
              </a:spcAft>
              <a:buClr>
                <a:schemeClr val="dk1"/>
              </a:buClr>
              <a:buSzPts val="1600"/>
              <a:buNone/>
              <a:defRPr sz="1200" b="1"/>
            </a:lvl7pPr>
            <a:lvl8pPr marL="3657600" lvl="7" indent="-228600" algn="l">
              <a:lnSpc>
                <a:spcPct val="90000"/>
              </a:lnSpc>
              <a:spcBef>
                <a:spcPts val="375"/>
              </a:spcBef>
              <a:spcAft>
                <a:spcPts val="0"/>
              </a:spcAft>
              <a:buClr>
                <a:schemeClr val="dk1"/>
              </a:buClr>
              <a:buSzPts val="1600"/>
              <a:buNone/>
              <a:defRPr sz="1200" b="1"/>
            </a:lvl8pPr>
            <a:lvl9pPr marL="4114800" lvl="8" indent="-228600" algn="l">
              <a:lnSpc>
                <a:spcPct val="90000"/>
              </a:lnSpc>
              <a:spcBef>
                <a:spcPts val="375"/>
              </a:spcBef>
              <a:spcAft>
                <a:spcPts val="0"/>
              </a:spcAft>
              <a:buClr>
                <a:schemeClr val="dk1"/>
              </a:buClr>
              <a:buSzPts val="1600"/>
              <a:buNone/>
              <a:defRPr sz="1200" b="1"/>
            </a:lvl9pPr>
          </a:lstStyle>
          <a:p>
            <a:endParaRPr/>
          </a:p>
        </p:txBody>
      </p:sp>
      <p:sp>
        <p:nvSpPr>
          <p:cNvPr id="80" name="Google Shape;80;p32"/>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4"/>
        <p:cNvGrpSpPr/>
        <p:nvPr/>
      </p:nvGrpSpPr>
      <p:grpSpPr>
        <a:xfrm>
          <a:off x="0" y="0"/>
          <a:ext cx="0" cy="0"/>
          <a:chOff x="0" y="0"/>
          <a:chExt cx="0" cy="0"/>
        </a:xfrm>
      </p:grpSpPr>
      <p:sp>
        <p:nvSpPr>
          <p:cNvPr id="85" name="Google Shape;85;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34"/>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4"/>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750"/>
              </a:spcBef>
              <a:spcAft>
                <a:spcPts val="0"/>
              </a:spcAft>
              <a:buClr>
                <a:schemeClr val="dk1"/>
              </a:buClr>
              <a:buSzPts val="3200"/>
              <a:buChar char="•"/>
              <a:defRPr sz="2400"/>
            </a:lvl1pPr>
            <a:lvl2pPr marL="914400" lvl="1" indent="-406400" algn="l">
              <a:lnSpc>
                <a:spcPct val="90000"/>
              </a:lnSpc>
              <a:spcBef>
                <a:spcPts val="375"/>
              </a:spcBef>
              <a:spcAft>
                <a:spcPts val="0"/>
              </a:spcAft>
              <a:buClr>
                <a:schemeClr val="dk1"/>
              </a:buClr>
              <a:buSzPts val="2800"/>
              <a:buChar char="•"/>
              <a:defRPr sz="2100"/>
            </a:lvl2pPr>
            <a:lvl3pPr marL="1371600" lvl="2" indent="-381000" algn="l">
              <a:lnSpc>
                <a:spcPct val="90000"/>
              </a:lnSpc>
              <a:spcBef>
                <a:spcPts val="375"/>
              </a:spcBef>
              <a:spcAft>
                <a:spcPts val="0"/>
              </a:spcAft>
              <a:buClr>
                <a:schemeClr val="dk1"/>
              </a:buClr>
              <a:buSzPts val="2400"/>
              <a:buChar char="•"/>
              <a:defRPr sz="1800"/>
            </a:lvl3pPr>
            <a:lvl4pPr marL="1828800" lvl="3" indent="-355600" algn="l">
              <a:lnSpc>
                <a:spcPct val="90000"/>
              </a:lnSpc>
              <a:spcBef>
                <a:spcPts val="375"/>
              </a:spcBef>
              <a:spcAft>
                <a:spcPts val="0"/>
              </a:spcAft>
              <a:buClr>
                <a:schemeClr val="dk1"/>
              </a:buClr>
              <a:buSzPts val="2000"/>
              <a:buChar char="•"/>
              <a:defRPr sz="1500"/>
            </a:lvl4pPr>
            <a:lvl5pPr marL="2286000" lvl="4" indent="-355600" algn="l">
              <a:lnSpc>
                <a:spcPct val="90000"/>
              </a:lnSpc>
              <a:spcBef>
                <a:spcPts val="375"/>
              </a:spcBef>
              <a:spcAft>
                <a:spcPts val="0"/>
              </a:spcAft>
              <a:buClr>
                <a:schemeClr val="dk1"/>
              </a:buClr>
              <a:buSzPts val="2000"/>
              <a:buChar char="•"/>
              <a:defRPr sz="1500"/>
            </a:lvl5pPr>
            <a:lvl6pPr marL="2743200" lvl="5" indent="-355600" algn="l">
              <a:lnSpc>
                <a:spcPct val="90000"/>
              </a:lnSpc>
              <a:spcBef>
                <a:spcPts val="375"/>
              </a:spcBef>
              <a:spcAft>
                <a:spcPts val="0"/>
              </a:spcAft>
              <a:buClr>
                <a:schemeClr val="dk1"/>
              </a:buClr>
              <a:buSzPts val="2000"/>
              <a:buChar char="•"/>
              <a:defRPr sz="1500"/>
            </a:lvl6pPr>
            <a:lvl7pPr marL="3200400" lvl="6" indent="-355600" algn="l">
              <a:lnSpc>
                <a:spcPct val="90000"/>
              </a:lnSpc>
              <a:spcBef>
                <a:spcPts val="375"/>
              </a:spcBef>
              <a:spcAft>
                <a:spcPts val="0"/>
              </a:spcAft>
              <a:buClr>
                <a:schemeClr val="dk1"/>
              </a:buClr>
              <a:buSzPts val="2000"/>
              <a:buChar char="•"/>
              <a:defRPr sz="1500"/>
            </a:lvl7pPr>
            <a:lvl8pPr marL="3657600" lvl="7" indent="-355600" algn="l">
              <a:lnSpc>
                <a:spcPct val="90000"/>
              </a:lnSpc>
              <a:spcBef>
                <a:spcPts val="375"/>
              </a:spcBef>
              <a:spcAft>
                <a:spcPts val="0"/>
              </a:spcAft>
              <a:buClr>
                <a:schemeClr val="dk1"/>
              </a:buClr>
              <a:buSzPts val="2000"/>
              <a:buChar char="•"/>
              <a:defRPr sz="1500"/>
            </a:lvl8pPr>
            <a:lvl9pPr marL="4114800" lvl="8" indent="-355600" algn="l">
              <a:lnSpc>
                <a:spcPct val="90000"/>
              </a:lnSpc>
              <a:spcBef>
                <a:spcPts val="375"/>
              </a:spcBef>
              <a:spcAft>
                <a:spcPts val="0"/>
              </a:spcAft>
              <a:buClr>
                <a:schemeClr val="dk1"/>
              </a:buClr>
              <a:buSzPts val="2000"/>
              <a:buChar char="•"/>
              <a:defRPr sz="1500"/>
            </a:lvl9pPr>
          </a:lstStyle>
          <a:p>
            <a:endParaRPr/>
          </a:p>
        </p:txBody>
      </p:sp>
      <p:sp>
        <p:nvSpPr>
          <p:cNvPr id="92" name="Google Shape;92;p34"/>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93" name="Google Shape;93;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6"/>
        <p:cNvGrpSpPr/>
        <p:nvPr/>
      </p:nvGrpSpPr>
      <p:grpSpPr>
        <a:xfrm>
          <a:off x="0" y="0"/>
          <a:ext cx="0" cy="0"/>
          <a:chOff x="0" y="0"/>
          <a:chExt cx="0" cy="0"/>
        </a:xfrm>
      </p:grpSpPr>
      <p:sp>
        <p:nvSpPr>
          <p:cNvPr id="97" name="Google Shape;97;p3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5"/>
          <p:cNvSpPr>
            <a:spLocks noGrp="1"/>
          </p:cNvSpPr>
          <p:nvPr>
            <p:ph type="pic" idx="2"/>
          </p:nvPr>
        </p:nvSpPr>
        <p:spPr>
          <a:xfrm>
            <a:off x="3887391" y="740569"/>
            <a:ext cx="4629150" cy="3655219"/>
          </a:xfrm>
          <a:prstGeom prst="rect">
            <a:avLst/>
          </a:prstGeom>
          <a:noFill/>
          <a:ln>
            <a:noFill/>
          </a:ln>
        </p:spPr>
      </p:sp>
      <p:sp>
        <p:nvSpPr>
          <p:cNvPr id="99" name="Google Shape;99;p35"/>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600"/>
              <a:buNone/>
              <a:defRPr sz="1200"/>
            </a:lvl1pPr>
            <a:lvl2pPr marL="914400" lvl="1" indent="-228600" algn="l">
              <a:lnSpc>
                <a:spcPct val="90000"/>
              </a:lnSpc>
              <a:spcBef>
                <a:spcPts val="375"/>
              </a:spcBef>
              <a:spcAft>
                <a:spcPts val="0"/>
              </a:spcAft>
              <a:buClr>
                <a:schemeClr val="dk1"/>
              </a:buClr>
              <a:buSzPts val="1400"/>
              <a:buNone/>
              <a:defRPr sz="1050"/>
            </a:lvl2pPr>
            <a:lvl3pPr marL="1371600" lvl="2" indent="-228600" algn="l">
              <a:lnSpc>
                <a:spcPct val="90000"/>
              </a:lnSpc>
              <a:spcBef>
                <a:spcPts val="375"/>
              </a:spcBef>
              <a:spcAft>
                <a:spcPts val="0"/>
              </a:spcAft>
              <a:buClr>
                <a:schemeClr val="dk1"/>
              </a:buClr>
              <a:buSzPts val="1200"/>
              <a:buNone/>
              <a:defRPr sz="900"/>
            </a:lvl3pPr>
            <a:lvl4pPr marL="1828800" lvl="3" indent="-228600" algn="l">
              <a:lnSpc>
                <a:spcPct val="90000"/>
              </a:lnSpc>
              <a:spcBef>
                <a:spcPts val="375"/>
              </a:spcBef>
              <a:spcAft>
                <a:spcPts val="0"/>
              </a:spcAft>
              <a:buClr>
                <a:schemeClr val="dk1"/>
              </a:buClr>
              <a:buSzPts val="1000"/>
              <a:buNone/>
              <a:defRPr sz="750"/>
            </a:lvl4pPr>
            <a:lvl5pPr marL="2286000" lvl="4" indent="-228600" algn="l">
              <a:lnSpc>
                <a:spcPct val="90000"/>
              </a:lnSpc>
              <a:spcBef>
                <a:spcPts val="375"/>
              </a:spcBef>
              <a:spcAft>
                <a:spcPts val="0"/>
              </a:spcAft>
              <a:buClr>
                <a:schemeClr val="dk1"/>
              </a:buClr>
              <a:buSzPts val="1000"/>
              <a:buNone/>
              <a:defRPr sz="750"/>
            </a:lvl5pPr>
            <a:lvl6pPr marL="2743200" lvl="5" indent="-228600" algn="l">
              <a:lnSpc>
                <a:spcPct val="90000"/>
              </a:lnSpc>
              <a:spcBef>
                <a:spcPts val="375"/>
              </a:spcBef>
              <a:spcAft>
                <a:spcPts val="0"/>
              </a:spcAft>
              <a:buClr>
                <a:schemeClr val="dk1"/>
              </a:buClr>
              <a:buSzPts val="1000"/>
              <a:buNone/>
              <a:defRPr sz="750"/>
            </a:lvl6pPr>
            <a:lvl7pPr marL="3200400" lvl="6" indent="-228600" algn="l">
              <a:lnSpc>
                <a:spcPct val="90000"/>
              </a:lnSpc>
              <a:spcBef>
                <a:spcPts val="375"/>
              </a:spcBef>
              <a:spcAft>
                <a:spcPts val="0"/>
              </a:spcAft>
              <a:buClr>
                <a:schemeClr val="dk1"/>
              </a:buClr>
              <a:buSzPts val="1000"/>
              <a:buNone/>
              <a:defRPr sz="750"/>
            </a:lvl7pPr>
            <a:lvl8pPr marL="3657600" lvl="7" indent="-228600" algn="l">
              <a:lnSpc>
                <a:spcPct val="90000"/>
              </a:lnSpc>
              <a:spcBef>
                <a:spcPts val="375"/>
              </a:spcBef>
              <a:spcAft>
                <a:spcPts val="0"/>
              </a:spcAft>
              <a:buClr>
                <a:schemeClr val="dk1"/>
              </a:buClr>
              <a:buSzPts val="1000"/>
              <a:buNone/>
              <a:defRPr sz="750"/>
            </a:lvl8pPr>
            <a:lvl9pPr marL="4114800" lvl="8" indent="-228600" algn="l">
              <a:lnSpc>
                <a:spcPct val="90000"/>
              </a:lnSpc>
              <a:spcBef>
                <a:spcPts val="375"/>
              </a:spcBef>
              <a:spcAft>
                <a:spcPts val="0"/>
              </a:spcAft>
              <a:buClr>
                <a:schemeClr val="dk1"/>
              </a:buClr>
              <a:buSzPts val="1000"/>
              <a:buNone/>
              <a:defRPr sz="750"/>
            </a:lvl9pPr>
          </a:lstStyle>
          <a:p>
            <a:endParaRPr/>
          </a:p>
        </p:txBody>
      </p:sp>
      <p:sp>
        <p:nvSpPr>
          <p:cNvPr id="100" name="Google Shape;100;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3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36"/>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6" name="Google Shape;10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1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1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9"/>
        <p:cNvGrpSpPr/>
        <p:nvPr/>
      </p:nvGrpSpPr>
      <p:grpSpPr>
        <a:xfrm>
          <a:off x="0" y="0"/>
          <a:ext cx="0" cy="0"/>
          <a:chOff x="0" y="0"/>
          <a:chExt cx="0" cy="0"/>
        </a:xfrm>
      </p:grpSpPr>
      <p:sp>
        <p:nvSpPr>
          <p:cNvPr id="110" name="Google Shape;110;p37"/>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7"/>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2" name="Google Shape;112;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5"/>
        <p:cNvGrpSpPr/>
        <p:nvPr/>
      </p:nvGrpSpPr>
      <p:grpSpPr>
        <a:xfrm>
          <a:off x="0" y="0"/>
          <a:ext cx="0" cy="0"/>
          <a:chOff x="0" y="0"/>
          <a:chExt cx="0" cy="0"/>
        </a:xfrm>
      </p:grpSpPr>
      <p:sp>
        <p:nvSpPr>
          <p:cNvPr id="116" name="Google Shape;116;p38"/>
          <p:cNvSpPr txBox="1">
            <a:spLocks noGrp="1"/>
          </p:cNvSpPr>
          <p:nvPr>
            <p:ph type="title"/>
          </p:nvPr>
        </p:nvSpPr>
        <p:spPr>
          <a:xfrm>
            <a:off x="311700" y="445025"/>
            <a:ext cx="8520525" cy="5726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38"/>
          <p:cNvSpPr txBox="1">
            <a:spLocks noGrp="1"/>
          </p:cNvSpPr>
          <p:nvPr>
            <p:ph type="body" idx="1"/>
          </p:nvPr>
        </p:nvSpPr>
        <p:spPr>
          <a:xfrm>
            <a:off x="311700" y="1152475"/>
            <a:ext cx="8520525" cy="34164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750"/>
              </a:spcBef>
              <a:spcAft>
                <a:spcPts val="0"/>
              </a:spcAft>
              <a:buSzPts val="2800"/>
              <a:buChar char="•"/>
              <a:defRPr/>
            </a:lvl1pPr>
            <a:lvl2pPr marL="914400" lvl="1" indent="-381000" algn="l">
              <a:lnSpc>
                <a:spcPct val="90000"/>
              </a:lnSpc>
              <a:spcBef>
                <a:spcPts val="375"/>
              </a:spcBef>
              <a:spcAft>
                <a:spcPts val="0"/>
              </a:spcAft>
              <a:buSzPts val="2400"/>
              <a:buChar char="•"/>
              <a:defRPr/>
            </a:lvl2pPr>
            <a:lvl3pPr marL="1371600" lvl="2" indent="-355600" algn="l">
              <a:lnSpc>
                <a:spcPct val="90000"/>
              </a:lnSpc>
              <a:spcBef>
                <a:spcPts val="375"/>
              </a:spcBef>
              <a:spcAft>
                <a:spcPts val="0"/>
              </a:spcAft>
              <a:buSzPts val="2000"/>
              <a:buChar char="•"/>
              <a:defRPr/>
            </a:lvl3pPr>
            <a:lvl4pPr marL="1828800" lvl="3" indent="-342900" algn="l">
              <a:lnSpc>
                <a:spcPct val="90000"/>
              </a:lnSpc>
              <a:spcBef>
                <a:spcPts val="375"/>
              </a:spcBef>
              <a:spcAft>
                <a:spcPts val="0"/>
              </a:spcAft>
              <a:buSzPts val="1800"/>
              <a:buChar char="•"/>
              <a:defRPr/>
            </a:lvl4pPr>
            <a:lvl5pPr marL="2286000" lvl="4" indent="-342900" algn="l">
              <a:lnSpc>
                <a:spcPct val="90000"/>
              </a:lnSpc>
              <a:spcBef>
                <a:spcPts val="375"/>
              </a:spcBef>
              <a:spcAft>
                <a:spcPts val="0"/>
              </a:spcAft>
              <a:buSzPts val="1800"/>
              <a:buChar char="•"/>
              <a:defRPr/>
            </a:lvl5pPr>
            <a:lvl6pPr marL="2743200" lvl="5" indent="-342900" algn="l">
              <a:lnSpc>
                <a:spcPct val="90000"/>
              </a:lnSpc>
              <a:spcBef>
                <a:spcPts val="375"/>
              </a:spcBef>
              <a:spcAft>
                <a:spcPts val="0"/>
              </a:spcAft>
              <a:buSzPts val="1800"/>
              <a:buChar char="•"/>
              <a:defRPr/>
            </a:lvl6pPr>
            <a:lvl7pPr marL="3200400" lvl="6" indent="-342900" algn="l">
              <a:lnSpc>
                <a:spcPct val="90000"/>
              </a:lnSpc>
              <a:spcBef>
                <a:spcPts val="375"/>
              </a:spcBef>
              <a:spcAft>
                <a:spcPts val="0"/>
              </a:spcAft>
              <a:buSzPts val="1800"/>
              <a:buChar char="•"/>
              <a:defRPr/>
            </a:lvl7pPr>
            <a:lvl8pPr marL="3657600" lvl="7" indent="-342900" algn="l">
              <a:lnSpc>
                <a:spcPct val="90000"/>
              </a:lnSpc>
              <a:spcBef>
                <a:spcPts val="375"/>
              </a:spcBef>
              <a:spcAft>
                <a:spcPts val="0"/>
              </a:spcAft>
              <a:buSzPts val="1800"/>
              <a:buChar char="•"/>
              <a:defRPr/>
            </a:lvl8pPr>
            <a:lvl9pPr marL="4114800" lvl="8" indent="-342900" algn="l">
              <a:lnSpc>
                <a:spcPct val="90000"/>
              </a:lnSpc>
              <a:spcBef>
                <a:spcPts val="375"/>
              </a:spcBef>
              <a:spcAft>
                <a:spcPts val="0"/>
              </a:spcAft>
              <a:buSzPts val="1800"/>
              <a:buChar char="•"/>
              <a:defRPr/>
            </a:lvl9pPr>
          </a:lstStyle>
          <a:p>
            <a:endParaRPr/>
          </a:p>
        </p:txBody>
      </p:sp>
      <p:sp>
        <p:nvSpPr>
          <p:cNvPr id="118" name="Google Shape;118;p38"/>
          <p:cNvSpPr txBox="1">
            <a:spLocks noGrp="1"/>
          </p:cNvSpPr>
          <p:nvPr>
            <p:ph type="sldNum" idx="12"/>
          </p:nvPr>
        </p:nvSpPr>
        <p:spPr>
          <a:xfrm>
            <a:off x="8472458" y="4663217"/>
            <a:ext cx="548775" cy="3935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Google Shape;52;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4" name="Google Shape;54;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5" name="Google Shape;55;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hyperlink" Target="mailto:tgallagher@civitasadvisors.com" TargetMode="External"/><Relationship Id="rId13" Type="http://schemas.openxmlformats.org/officeDocument/2006/relationships/hyperlink" Target="mailto:eric@vrlta.org" TargetMode="External"/><Relationship Id="rId3" Type="http://schemas.openxmlformats.org/officeDocument/2006/relationships/image" Target="../media/image14.jpg"/><Relationship Id="rId7" Type="http://schemas.openxmlformats.org/officeDocument/2006/relationships/hyperlink" Target="https://dhcd.virginia.gov/opportunity-zones-oz" TargetMode="External"/><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vatc.org/tourismzones/" TargetMode="External"/><Relationship Id="rId11" Type="http://schemas.openxmlformats.org/officeDocument/2006/relationships/image" Target="../media/image2.png"/><Relationship Id="rId5" Type="http://schemas.openxmlformats.org/officeDocument/2006/relationships/image" Target="../media/image15.jpg"/><Relationship Id="rId10" Type="http://schemas.openxmlformats.org/officeDocument/2006/relationships/image" Target="../media/image17.gif"/><Relationship Id="rId4" Type="http://schemas.openxmlformats.org/officeDocument/2006/relationships/image" Target="../media/image3.png"/><Relationship Id="rId9" Type="http://schemas.openxmlformats.org/officeDocument/2006/relationships/image" Target="../media/image16.png"/><Relationship Id="rId14" Type="http://schemas.openxmlformats.org/officeDocument/2006/relationships/hyperlink" Target="https://civitasadvisors.com/resources/research/tourism-improvement-district/"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3.png"/><Relationship Id="rId7" Type="http://schemas.openxmlformats.org/officeDocument/2006/relationships/hyperlink" Target="mailto:jbower@virginia.org"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vatc.org/TIDS" TargetMode="External"/><Relationship Id="rId5" Type="http://schemas.openxmlformats.org/officeDocument/2006/relationships/hyperlink" Target="mailto:wconfroy@virginia.org" TargetMode="Externa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lis.virginia.gov/cgi-bin/legp604.exe?212+ful+CHAP050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a:stretch/>
        </p:blipFill>
        <p:spPr>
          <a:xfrm>
            <a:off x="2369300" y="1876425"/>
            <a:ext cx="1863750" cy="1129426"/>
          </a:xfrm>
          <a:prstGeom prst="rect">
            <a:avLst/>
          </a:prstGeom>
          <a:noFill/>
          <a:ln>
            <a:noFill/>
          </a:ln>
        </p:spPr>
      </p:pic>
      <p:cxnSp>
        <p:nvCxnSpPr>
          <p:cNvPr id="124" name="Google Shape;124;p1"/>
          <p:cNvCxnSpPr/>
          <p:nvPr/>
        </p:nvCxnSpPr>
        <p:spPr>
          <a:xfrm rot="10800000">
            <a:off x="4572000" y="1922425"/>
            <a:ext cx="0" cy="1011600"/>
          </a:xfrm>
          <a:prstGeom prst="straightConnector1">
            <a:avLst/>
          </a:prstGeom>
          <a:noFill/>
          <a:ln w="9525" cap="flat" cmpd="sng">
            <a:solidFill>
              <a:srgbClr val="FFFFFF"/>
            </a:solidFill>
            <a:prstDash val="solid"/>
            <a:round/>
            <a:headEnd type="none" w="sm" len="sm"/>
            <a:tailEnd type="none" w="sm" len="sm"/>
          </a:ln>
        </p:spPr>
      </p:cxnSp>
      <p:sp>
        <p:nvSpPr>
          <p:cNvPr id="125" name="Google Shape;125;p1"/>
          <p:cNvSpPr txBox="1"/>
          <p:nvPr/>
        </p:nvSpPr>
        <p:spPr>
          <a:xfrm>
            <a:off x="5276120" y="1961592"/>
            <a:ext cx="2686800" cy="108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Arial"/>
                <a:ea typeface="Arial"/>
                <a:cs typeface="Arial"/>
                <a:sym typeface="Arial"/>
              </a:rPr>
              <a:t>Tourism Improvement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r>
              <a:rPr lang="en-US" sz="2300" b="0" i="0" u="none" strike="noStrike" cap="none">
                <a:solidFill>
                  <a:srgbClr val="FFFFFF"/>
                </a:solidFill>
                <a:latin typeface="Arial"/>
                <a:ea typeface="Arial"/>
                <a:cs typeface="Arial"/>
                <a:sym typeface="Arial"/>
              </a:rPr>
              <a:t>Districts</a:t>
            </a:r>
            <a:endParaRPr sz="2300" b="0" i="0" u="none" strike="noStrike" cap="none">
              <a:solidFill>
                <a:srgbClr val="DC5858"/>
              </a:solidFill>
              <a:latin typeface="Arial"/>
              <a:ea typeface="Arial"/>
              <a:cs typeface="Arial"/>
              <a:sym typeface="Arial"/>
            </a:endParaRPr>
          </a:p>
        </p:txBody>
      </p:sp>
      <p:grpSp>
        <p:nvGrpSpPr>
          <p:cNvPr id="126" name="Google Shape;126;p1"/>
          <p:cNvGrpSpPr/>
          <p:nvPr/>
        </p:nvGrpSpPr>
        <p:grpSpPr>
          <a:xfrm>
            <a:off x="4572001" y="682929"/>
            <a:ext cx="4572000" cy="1239771"/>
            <a:chOff x="4572001" y="682929"/>
            <a:chExt cx="4572000" cy="1239771"/>
          </a:xfrm>
        </p:grpSpPr>
        <p:pic>
          <p:nvPicPr>
            <p:cNvPr id="127" name="Google Shape;127;p1" descr="Shape&#10;&#10;Description automatically generated"/>
            <p:cNvPicPr preferRelativeResize="0"/>
            <p:nvPr/>
          </p:nvPicPr>
          <p:blipFill rotWithShape="1">
            <a:blip r:embed="rId4">
              <a:alphaModFix/>
            </a:blip>
            <a:srcRect r="31072"/>
            <a:stretch/>
          </p:blipFill>
          <p:spPr>
            <a:xfrm>
              <a:off x="4572001" y="682929"/>
              <a:ext cx="4572000" cy="1170533"/>
            </a:xfrm>
            <a:prstGeom prst="rect">
              <a:avLst/>
            </a:prstGeom>
            <a:noFill/>
            <a:ln>
              <a:noFill/>
            </a:ln>
          </p:spPr>
        </p:pic>
        <p:sp>
          <p:nvSpPr>
            <p:cNvPr id="128" name="Google Shape;128;p1"/>
            <p:cNvSpPr txBox="1"/>
            <p:nvPr/>
          </p:nvSpPr>
          <p:spPr>
            <a:xfrm>
              <a:off x="5099301" y="722100"/>
              <a:ext cx="2406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Arial"/>
                  <a:ea typeface="Arial"/>
                  <a:cs typeface="Arial"/>
                  <a:sym typeface="Arial"/>
                </a:rPr>
                <a:t>TID</a:t>
              </a:r>
              <a:r>
                <a:rPr lang="en-US" sz="4800" b="0" i="0" u="none" strike="noStrike" cap="none">
                  <a:solidFill>
                    <a:schemeClr val="lt1"/>
                  </a:solidFill>
                  <a:latin typeface="Arial"/>
                  <a:ea typeface="Arial"/>
                  <a:cs typeface="Arial"/>
                  <a:sym typeface="Arial"/>
                </a:rPr>
                <a:t>S</a:t>
              </a:r>
              <a:endParaRPr sz="7200" b="0" i="0" u="none" strike="noStrike" cap="none">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2000"/>
                                        <p:tgtEl>
                                          <p:spTgt spid="1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2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e8cfd91fa3_2_16"/>
          <p:cNvSpPr txBox="1"/>
          <p:nvPr/>
        </p:nvSpPr>
        <p:spPr>
          <a:xfrm>
            <a:off x="8527868" y="4725375"/>
            <a:ext cx="459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10</a:t>
            </a:fld>
            <a:endParaRPr sz="900" b="0" i="0" u="none" strike="noStrike" cap="none">
              <a:solidFill>
                <a:schemeClr val="dk1"/>
              </a:solidFill>
              <a:latin typeface="Asap"/>
              <a:ea typeface="Asap"/>
              <a:cs typeface="Asap"/>
              <a:sym typeface="Asap"/>
            </a:endParaRPr>
          </a:p>
        </p:txBody>
      </p:sp>
      <p:pic>
        <p:nvPicPr>
          <p:cNvPr id="221" name="Google Shape;221;ge8cfd91fa3_2_16"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sp>
        <p:nvSpPr>
          <p:cNvPr id="222" name="Google Shape;222;ge8cfd91fa3_2_16"/>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223" name="Google Shape;223;ge8cfd91fa3_2_16"/>
          <p:cNvSpPr txBox="1"/>
          <p:nvPr/>
        </p:nvSpPr>
        <p:spPr>
          <a:xfrm>
            <a:off x="2413825" y="506125"/>
            <a:ext cx="4117200" cy="5322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800"/>
              </a:spcBef>
              <a:spcAft>
                <a:spcPts val="0"/>
              </a:spcAft>
              <a:buClr>
                <a:srgbClr val="000000"/>
              </a:buClr>
              <a:buSzPts val="1900"/>
              <a:buFont typeface="Arial"/>
              <a:buNone/>
            </a:pPr>
            <a:r>
              <a:rPr lang="en-US" sz="1900" b="1" i="0" u="none" strike="noStrike" cap="none">
                <a:solidFill>
                  <a:srgbClr val="C00000"/>
                </a:solidFill>
                <a:latin typeface="Libre Franklin"/>
                <a:ea typeface="Libre Franklin"/>
                <a:cs typeface="Libre Franklin"/>
                <a:sym typeface="Libre Franklin"/>
              </a:rPr>
              <a:t>NOT</a:t>
            </a:r>
            <a:r>
              <a:rPr lang="en-US" sz="1900" b="1" i="0" u="none" strike="noStrike" cap="none">
                <a:solidFill>
                  <a:srgbClr val="222222"/>
                </a:solidFill>
                <a:latin typeface="Libre Franklin"/>
                <a:ea typeface="Libre Franklin"/>
                <a:cs typeface="Libre Franklin"/>
                <a:sym typeface="Libre Franklin"/>
              </a:rPr>
              <a:t> funded by San Diego’s Plan</a:t>
            </a:r>
            <a:endParaRPr sz="1900" b="1" i="1" u="none" strike="noStrike" cap="none">
              <a:solidFill>
                <a:srgbClr val="222222"/>
              </a:solidFill>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4671"/>
              </a:buClr>
              <a:buSzPts val="3300"/>
              <a:buFont typeface="Arial"/>
              <a:buNone/>
            </a:pPr>
            <a:endParaRPr sz="1200" b="0" i="0" u="none" strike="noStrike" cap="none">
              <a:solidFill>
                <a:srgbClr val="004671"/>
              </a:solidFill>
              <a:latin typeface="Libre Franklin"/>
              <a:ea typeface="Libre Franklin"/>
              <a:cs typeface="Libre Franklin"/>
              <a:sym typeface="Libre Franklin"/>
            </a:endParaRPr>
          </a:p>
        </p:txBody>
      </p:sp>
      <p:sp>
        <p:nvSpPr>
          <p:cNvPr id="224" name="Google Shape;224;ge8cfd91fa3_2_16"/>
          <p:cNvSpPr txBox="1"/>
          <p:nvPr/>
        </p:nvSpPr>
        <p:spPr>
          <a:xfrm>
            <a:off x="416325" y="1728175"/>
            <a:ext cx="8282700" cy="3051900"/>
          </a:xfrm>
          <a:prstGeom prst="rect">
            <a:avLst/>
          </a:prstGeom>
          <a:noFill/>
          <a:ln>
            <a:noFill/>
          </a:ln>
        </p:spPr>
        <p:txBody>
          <a:bodyPr spcFirstLastPara="1" wrap="square" lIns="68575" tIns="34275" rIns="68575" bIns="34275" anchor="t" anchorCtr="0">
            <a:normAutofit lnSpcReduction="10000"/>
          </a:bodyPr>
          <a:lstStyle/>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22222"/>
                </a:solidFill>
                <a:latin typeface="Libre Franklin"/>
                <a:ea typeface="Libre Franklin"/>
                <a:cs typeface="Libre Franklin"/>
                <a:sym typeface="Libre Franklin"/>
              </a:rPr>
              <a:t>The acquisition, construction, installation or maintenance of any tangible public property, including parking facilities, parks, planting areas, fountains, benches, booths, kiosks, display cases, pedestrian shelters, signs, trash receptacles, public restrooms, ramps, sidewalks, plazas, pedestrian malls, lighting and heating of public facilities</a:t>
            </a:r>
            <a:endParaRPr sz="1400" b="0" i="0" u="none" strike="noStrike" cap="none">
              <a:solidFill>
                <a:srgbClr val="222222"/>
              </a:solidFill>
              <a:latin typeface="Libre Franklin"/>
              <a:ea typeface="Libre Franklin"/>
              <a:cs typeface="Libre Franklin"/>
              <a:sym typeface="Libre Franklin"/>
            </a:endParaRPr>
          </a:p>
          <a:p>
            <a:pPr marL="1371600" marR="0" lvl="0" indent="0" algn="l" rtl="0">
              <a:lnSpc>
                <a:spcPct val="115000"/>
              </a:lnSpc>
              <a:spcBef>
                <a:spcPts val="800"/>
              </a:spcBef>
              <a:spcAft>
                <a:spcPts val="0"/>
              </a:spcAft>
              <a:buClr>
                <a:srgbClr val="000000"/>
              </a:buClr>
              <a:buSzPts val="200"/>
              <a:buFont typeface="Arial"/>
              <a:buNone/>
            </a:pPr>
            <a:endParaRPr sz="200" b="0" i="0" u="none" strike="noStrike" cap="none">
              <a:solidFill>
                <a:srgbClr val="222222"/>
              </a:solidFill>
              <a:latin typeface="Libre Franklin"/>
              <a:ea typeface="Libre Franklin"/>
              <a:cs typeface="Libre Franklin"/>
              <a:sym typeface="Libre Franklin"/>
            </a:endParaRPr>
          </a:p>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22222"/>
                </a:solidFill>
                <a:latin typeface="Libre Franklin"/>
                <a:ea typeface="Libre Franklin"/>
                <a:cs typeface="Libre Franklin"/>
                <a:sym typeface="Libre Franklin"/>
              </a:rPr>
              <a:t>The closing, opening, widening or narrowing of existing or new streets</a:t>
            </a:r>
            <a:endParaRPr sz="1400" b="0" i="0" u="none" strike="noStrike" cap="none">
              <a:solidFill>
                <a:srgbClr val="222222"/>
              </a:solidFill>
              <a:latin typeface="Libre Franklin"/>
              <a:ea typeface="Libre Franklin"/>
              <a:cs typeface="Libre Franklin"/>
              <a:sym typeface="Libre Franklin"/>
            </a:endParaRPr>
          </a:p>
          <a:p>
            <a:pPr marL="0" marR="0" lvl="0" indent="0" algn="l" rtl="0">
              <a:lnSpc>
                <a:spcPct val="115000"/>
              </a:lnSpc>
              <a:spcBef>
                <a:spcPts val="800"/>
              </a:spcBef>
              <a:spcAft>
                <a:spcPts val="0"/>
              </a:spcAft>
              <a:buClr>
                <a:srgbClr val="000000"/>
              </a:buClr>
              <a:buSzPts val="200"/>
              <a:buFont typeface="Arial"/>
              <a:buNone/>
            </a:pPr>
            <a:endParaRPr sz="200" b="0" i="0" u="none" strike="noStrike" cap="none">
              <a:solidFill>
                <a:srgbClr val="222222"/>
              </a:solidFill>
              <a:latin typeface="Libre Franklin"/>
              <a:ea typeface="Libre Franklin"/>
              <a:cs typeface="Libre Franklin"/>
              <a:sym typeface="Libre Franklin"/>
            </a:endParaRPr>
          </a:p>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22222"/>
                </a:solidFill>
                <a:latin typeface="Libre Franklin"/>
                <a:ea typeface="Libre Franklin"/>
                <a:cs typeface="Libre Franklin"/>
                <a:sym typeface="Libre Franklin"/>
              </a:rPr>
              <a:t>Facilities or equipment, or both, to enhance security and safety of persons and property within the District, unless included in a specific proposal to benefit the assessed businesses</a:t>
            </a:r>
            <a:endParaRPr sz="1400" b="0" i="0" u="none" strike="noStrike" cap="none">
              <a:solidFill>
                <a:srgbClr val="222222"/>
              </a:solidFill>
              <a:latin typeface="Libre Franklin"/>
              <a:ea typeface="Libre Franklin"/>
              <a:cs typeface="Libre Franklin"/>
              <a:sym typeface="Libre Franklin"/>
            </a:endParaRPr>
          </a:p>
          <a:p>
            <a:pPr marL="0" marR="0" lvl="0" indent="0" algn="l" rtl="0">
              <a:lnSpc>
                <a:spcPct val="115000"/>
              </a:lnSpc>
              <a:spcBef>
                <a:spcPts val="800"/>
              </a:spcBef>
              <a:spcAft>
                <a:spcPts val="0"/>
              </a:spcAft>
              <a:buClr>
                <a:srgbClr val="000000"/>
              </a:buClr>
              <a:buSzPts val="200"/>
              <a:buFont typeface="Arial"/>
              <a:buNone/>
            </a:pPr>
            <a:endParaRPr sz="200" b="0" i="0" u="none" strike="noStrike" cap="none">
              <a:solidFill>
                <a:srgbClr val="222222"/>
              </a:solidFill>
              <a:latin typeface="Libre Franklin"/>
              <a:ea typeface="Libre Franklin"/>
              <a:cs typeface="Libre Franklin"/>
              <a:sym typeface="Libre Franklin"/>
            </a:endParaRPr>
          </a:p>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22222"/>
                </a:solidFill>
                <a:latin typeface="Libre Franklin"/>
                <a:ea typeface="Libre Franklin"/>
                <a:cs typeface="Libre Franklin"/>
                <a:sym typeface="Libre Franklin"/>
              </a:rPr>
              <a:t>Regular public safety and security personnel and programs, maintenance and repair, sanitation, nor other municipal services normally and historically provided by the City</a:t>
            </a:r>
            <a:endParaRPr sz="1400" b="0" i="0" u="none" strike="noStrike" cap="none">
              <a:solidFill>
                <a:srgbClr val="2E2E2E"/>
              </a:solidFill>
              <a:highlight>
                <a:srgbClr val="FFFFFF"/>
              </a:highlight>
              <a:latin typeface="Libre Franklin"/>
              <a:ea typeface="Libre Franklin"/>
              <a:cs typeface="Libre Franklin"/>
              <a:sym typeface="Libre Franklin"/>
            </a:endParaRPr>
          </a:p>
        </p:txBody>
      </p:sp>
      <p:pic>
        <p:nvPicPr>
          <p:cNvPr id="225" name="Google Shape;225;ge8cfd91fa3_2_16"/>
          <p:cNvPicPr preferRelativeResize="0"/>
          <p:nvPr/>
        </p:nvPicPr>
        <p:blipFill rotWithShape="1">
          <a:blip r:embed="rId4">
            <a:alphaModFix/>
          </a:blip>
          <a:srcRect t="10522" r="83982" b="77764"/>
          <a:stretch/>
        </p:blipFill>
        <p:spPr>
          <a:xfrm>
            <a:off x="7420475" y="358550"/>
            <a:ext cx="1464624" cy="602481"/>
          </a:xfrm>
          <a:prstGeom prst="rect">
            <a:avLst/>
          </a:prstGeom>
          <a:noFill/>
          <a:ln>
            <a:noFill/>
          </a:ln>
        </p:spPr>
      </p:pic>
      <p:pic>
        <p:nvPicPr>
          <p:cNvPr id="226" name="Google Shape;226;ge8cfd91fa3_2_16"/>
          <p:cNvPicPr preferRelativeResize="0"/>
          <p:nvPr/>
        </p:nvPicPr>
        <p:blipFill rotWithShape="1">
          <a:blip r:embed="rId5">
            <a:alphaModFix/>
          </a:blip>
          <a:srcRect/>
          <a:stretch/>
        </p:blipFill>
        <p:spPr>
          <a:xfrm>
            <a:off x="6452550" y="360124"/>
            <a:ext cx="886500" cy="633748"/>
          </a:xfrm>
          <a:prstGeom prst="rect">
            <a:avLst/>
          </a:prstGeom>
          <a:noFill/>
          <a:ln>
            <a:noFill/>
          </a:ln>
        </p:spPr>
      </p:pic>
      <p:pic>
        <p:nvPicPr>
          <p:cNvPr id="227" name="Google Shape;227;ge8cfd91fa3_2_16"/>
          <p:cNvPicPr preferRelativeResize="0"/>
          <p:nvPr/>
        </p:nvPicPr>
        <p:blipFill rotWithShape="1">
          <a:blip r:embed="rId6">
            <a:alphaModFix/>
          </a:blip>
          <a:srcRect/>
          <a:stretch/>
        </p:blipFill>
        <p:spPr>
          <a:xfrm>
            <a:off x="971750" y="101599"/>
            <a:ext cx="1461350" cy="1382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e8cfd91fa3_0_186"/>
          <p:cNvSpPr txBox="1"/>
          <p:nvPr/>
        </p:nvSpPr>
        <p:spPr>
          <a:xfrm>
            <a:off x="8527868" y="4725375"/>
            <a:ext cx="459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11</a:t>
            </a:fld>
            <a:endParaRPr sz="900" b="0" i="0" u="none" strike="noStrike" cap="none">
              <a:solidFill>
                <a:schemeClr val="dk1"/>
              </a:solidFill>
              <a:latin typeface="Asap"/>
              <a:ea typeface="Asap"/>
              <a:cs typeface="Asap"/>
              <a:sym typeface="Asap"/>
            </a:endParaRPr>
          </a:p>
        </p:txBody>
      </p:sp>
      <p:pic>
        <p:nvPicPr>
          <p:cNvPr id="233" name="Google Shape;233;ge8cfd91fa3_0_186"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sp>
        <p:nvSpPr>
          <p:cNvPr id="234" name="Google Shape;234;ge8cfd91fa3_0_186"/>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235" name="Google Shape;235;ge8cfd91fa3_0_186"/>
          <p:cNvSpPr txBox="1"/>
          <p:nvPr/>
        </p:nvSpPr>
        <p:spPr>
          <a:xfrm>
            <a:off x="2731831" y="360319"/>
            <a:ext cx="4569300" cy="9942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4671"/>
              </a:buClr>
              <a:buSzPts val="3300"/>
              <a:buFont typeface="Arial"/>
              <a:buNone/>
            </a:pPr>
            <a:r>
              <a:rPr lang="en-US" sz="2200" b="1" i="0" u="none" strike="noStrike" cap="none">
                <a:solidFill>
                  <a:schemeClr val="dk1"/>
                </a:solidFill>
                <a:latin typeface="Libre Franklin"/>
                <a:ea typeface="Libre Franklin"/>
                <a:cs typeface="Libre Franklin"/>
                <a:sym typeface="Libre Franklin"/>
              </a:rPr>
              <a:t>Philadelphia Hospitality Investment Levy (PHiL)</a:t>
            </a:r>
            <a:endParaRPr sz="2200" b="1" i="0" u="none" strike="noStrike" cap="none">
              <a:solidFill>
                <a:schemeClr val="dk1"/>
              </a:solidFill>
              <a:latin typeface="Libre Franklin"/>
              <a:ea typeface="Libre Franklin"/>
              <a:cs typeface="Libre Franklin"/>
              <a:sym typeface="Libre Franklin"/>
            </a:endParaRPr>
          </a:p>
        </p:txBody>
      </p:sp>
      <p:sp>
        <p:nvSpPr>
          <p:cNvPr id="236" name="Google Shape;236;ge8cfd91fa3_0_186"/>
          <p:cNvSpPr txBox="1"/>
          <p:nvPr/>
        </p:nvSpPr>
        <p:spPr>
          <a:xfrm>
            <a:off x="216255" y="1728183"/>
            <a:ext cx="5799900" cy="3051900"/>
          </a:xfrm>
          <a:prstGeom prst="rect">
            <a:avLst/>
          </a:prstGeom>
          <a:noFill/>
          <a:ln>
            <a:noFill/>
          </a:ln>
        </p:spPr>
        <p:txBody>
          <a:bodyPr spcFirstLastPara="1" wrap="square" lIns="68575" tIns="34275" rIns="68575" bIns="34275" anchor="t" anchorCtr="0">
            <a:normAutofit fontScale="92500"/>
          </a:bodyPr>
          <a:lstStyle/>
          <a:p>
            <a:pPr marL="457200" marR="0" lvl="0" indent="-322580" algn="l" rtl="0">
              <a:lnSpc>
                <a:spcPct val="150000"/>
              </a:lnSpc>
              <a:spcBef>
                <a:spcPts val="0"/>
              </a:spcBef>
              <a:spcAft>
                <a:spcPts val="0"/>
              </a:spcAft>
              <a:buClr>
                <a:schemeClr val="dk1"/>
              </a:buClr>
              <a:buSzPct val="100000"/>
              <a:buFont typeface="Libre Franklin"/>
              <a:buChar char="●"/>
            </a:pPr>
            <a:r>
              <a:rPr lang="en-US" sz="1600" b="0" i="0" u="none" strike="noStrike" cap="none">
                <a:solidFill>
                  <a:schemeClr val="dk1"/>
                </a:solidFill>
                <a:latin typeface="Libre Franklin"/>
                <a:ea typeface="Libre Franklin"/>
                <a:cs typeface="Libre Franklin"/>
                <a:sym typeface="Libre Franklin"/>
              </a:rPr>
              <a:t>Funded by a </a:t>
            </a:r>
            <a:r>
              <a:rPr lang="en-US" sz="1600" b="1" i="0" u="none" strike="noStrike" cap="none">
                <a:solidFill>
                  <a:schemeClr val="dk1"/>
                </a:solidFill>
                <a:latin typeface="Libre Franklin"/>
                <a:ea typeface="Libre Franklin"/>
                <a:cs typeface="Libre Franklin"/>
                <a:sym typeface="Libre Franklin"/>
              </a:rPr>
              <a:t>0.75% assessment fee</a:t>
            </a:r>
            <a:r>
              <a:rPr lang="en-US" sz="1600" b="0" i="0" u="none" strike="noStrike" cap="none">
                <a:solidFill>
                  <a:schemeClr val="dk1"/>
                </a:solidFill>
                <a:latin typeface="Libre Franklin"/>
                <a:ea typeface="Libre Franklin"/>
                <a:cs typeface="Libre Franklin"/>
                <a:sym typeface="Libre Franklin"/>
              </a:rPr>
              <a:t> on the daily rate paid by hotel guests.</a:t>
            </a:r>
            <a:endParaRPr sz="1600" b="0" i="0" u="none" strike="noStrike" cap="none">
              <a:solidFill>
                <a:schemeClr val="dk1"/>
              </a:solidFill>
              <a:latin typeface="Libre Franklin"/>
              <a:ea typeface="Libre Franklin"/>
              <a:cs typeface="Libre Franklin"/>
              <a:sym typeface="Libre Franklin"/>
            </a:endParaRPr>
          </a:p>
          <a:p>
            <a:pPr marL="457200" marR="0" lvl="0" indent="-322580" algn="l" rtl="0">
              <a:lnSpc>
                <a:spcPct val="150000"/>
              </a:lnSpc>
              <a:spcBef>
                <a:spcPts val="0"/>
              </a:spcBef>
              <a:spcAft>
                <a:spcPts val="0"/>
              </a:spcAft>
              <a:buClr>
                <a:schemeClr val="dk1"/>
              </a:buClr>
              <a:buSzPct val="100000"/>
              <a:buFont typeface="Libre Franklin"/>
              <a:buChar char="●"/>
            </a:pPr>
            <a:r>
              <a:rPr lang="en-US" sz="1600" b="0" i="0" u="none" strike="noStrike" cap="none">
                <a:solidFill>
                  <a:schemeClr val="dk1"/>
                </a:solidFill>
                <a:latin typeface="Libre Franklin"/>
                <a:ea typeface="Libre Franklin"/>
                <a:cs typeface="Libre Franklin"/>
                <a:sym typeface="Libre Franklin"/>
              </a:rPr>
              <a:t>Recommends an </a:t>
            </a:r>
            <a:r>
              <a:rPr lang="en-US" sz="1600" b="1" i="0" u="none" strike="noStrike" cap="none">
                <a:solidFill>
                  <a:schemeClr val="dk1"/>
                </a:solidFill>
                <a:latin typeface="Libre Franklin"/>
                <a:ea typeface="Libre Franklin"/>
                <a:cs typeface="Libre Franklin"/>
                <a:sym typeface="Libre Franklin"/>
              </a:rPr>
              <a:t>ROI</a:t>
            </a:r>
            <a:r>
              <a:rPr lang="en-US" sz="1600" b="0" i="0" u="none" strike="noStrike" cap="none">
                <a:solidFill>
                  <a:schemeClr val="dk1"/>
                </a:solidFill>
                <a:latin typeface="Libre Franklin"/>
                <a:ea typeface="Libre Franklin"/>
                <a:cs typeface="Libre Franklin"/>
                <a:sym typeface="Libre Franklin"/>
              </a:rPr>
              <a:t> of </a:t>
            </a:r>
            <a:r>
              <a:rPr lang="en-US" sz="1600" b="1" i="0" u="none" strike="noStrike" cap="none">
                <a:solidFill>
                  <a:schemeClr val="dk1"/>
                </a:solidFill>
                <a:latin typeface="Libre Franklin"/>
                <a:ea typeface="Libre Franklin"/>
                <a:cs typeface="Libre Franklin"/>
                <a:sym typeface="Libre Franklin"/>
              </a:rPr>
              <a:t>8:1</a:t>
            </a:r>
            <a:r>
              <a:rPr lang="en-US" sz="1600" b="0" i="0" u="none" strike="noStrike" cap="none">
                <a:solidFill>
                  <a:schemeClr val="dk1"/>
                </a:solidFill>
                <a:latin typeface="Libre Franklin"/>
                <a:ea typeface="Libre Franklin"/>
                <a:cs typeface="Libre Franklin"/>
                <a:sym typeface="Libre Franklin"/>
              </a:rPr>
              <a:t> for funds allocated. </a:t>
            </a:r>
            <a:endParaRPr sz="1600" b="1" i="0" u="none" strike="noStrike" cap="none">
              <a:solidFill>
                <a:schemeClr val="dk1"/>
              </a:solidFill>
              <a:latin typeface="Libre Franklin"/>
              <a:ea typeface="Libre Franklin"/>
              <a:cs typeface="Libre Franklin"/>
              <a:sym typeface="Libre Franklin"/>
            </a:endParaRPr>
          </a:p>
          <a:p>
            <a:pPr marL="457200" marR="0" lvl="0" indent="-322580" algn="l" rtl="0">
              <a:lnSpc>
                <a:spcPct val="150000"/>
              </a:lnSpc>
              <a:spcBef>
                <a:spcPts val="0"/>
              </a:spcBef>
              <a:spcAft>
                <a:spcPts val="0"/>
              </a:spcAft>
              <a:buClr>
                <a:schemeClr val="dk1"/>
              </a:buClr>
              <a:buSzPct val="100000"/>
              <a:buFont typeface="Libre Franklin"/>
              <a:buChar char="●"/>
            </a:pPr>
            <a:r>
              <a:rPr lang="en-US" sz="1600" b="1" i="0" u="none" strike="noStrike" cap="none">
                <a:solidFill>
                  <a:schemeClr val="dk1"/>
                </a:solidFill>
                <a:latin typeface="Libre Franklin"/>
                <a:ea typeface="Libre Franklin"/>
                <a:cs typeface="Libre Franklin"/>
                <a:sym typeface="Libre Franklin"/>
              </a:rPr>
              <a:t>$5.6 Million </a:t>
            </a:r>
            <a:r>
              <a:rPr lang="en-US" sz="1600" b="0" i="0" u="none" strike="noStrike" cap="none">
                <a:solidFill>
                  <a:schemeClr val="dk1"/>
                </a:solidFill>
                <a:latin typeface="Libre Franklin"/>
                <a:ea typeface="Libre Franklin"/>
                <a:cs typeface="Libre Franklin"/>
                <a:sym typeface="Libre Franklin"/>
              </a:rPr>
              <a:t>collected in their first year</a:t>
            </a:r>
            <a:endParaRPr sz="1600" b="0" i="0" u="none" strike="noStrike" cap="none">
              <a:solidFill>
                <a:schemeClr val="dk1"/>
              </a:solidFill>
              <a:latin typeface="Libre Franklin"/>
              <a:ea typeface="Libre Franklin"/>
              <a:cs typeface="Libre Franklin"/>
              <a:sym typeface="Libre Franklin"/>
            </a:endParaRPr>
          </a:p>
          <a:p>
            <a:pPr marL="457200" marR="0" lvl="0" indent="-322580" algn="l" rtl="0">
              <a:lnSpc>
                <a:spcPct val="150000"/>
              </a:lnSpc>
              <a:spcBef>
                <a:spcPts val="0"/>
              </a:spcBef>
              <a:spcAft>
                <a:spcPts val="0"/>
              </a:spcAft>
              <a:buClr>
                <a:schemeClr val="dk1"/>
              </a:buClr>
              <a:buSzPct val="100000"/>
              <a:buFont typeface="Libre Franklin"/>
              <a:buChar char="●"/>
            </a:pPr>
            <a:r>
              <a:rPr lang="en-US" sz="1600" b="1" i="0" u="none" strike="noStrike" cap="none">
                <a:solidFill>
                  <a:schemeClr val="dk1"/>
                </a:solidFill>
                <a:latin typeface="Libre Franklin"/>
                <a:ea typeface="Libre Franklin"/>
                <a:cs typeface="Libre Franklin"/>
                <a:sym typeface="Libre Franklin"/>
              </a:rPr>
              <a:t>92</a:t>
            </a:r>
            <a:r>
              <a:rPr lang="en-US" sz="1600" b="0" i="0" u="none" strike="noStrike" cap="none">
                <a:solidFill>
                  <a:schemeClr val="dk1"/>
                </a:solidFill>
                <a:latin typeface="Libre Franklin"/>
                <a:ea typeface="Libre Franklin"/>
                <a:cs typeface="Libre Franklin"/>
                <a:sym typeface="Libre Franklin"/>
              </a:rPr>
              <a:t> Large conventions &amp; events funded</a:t>
            </a:r>
            <a:endParaRPr sz="1600" b="0" i="0" u="none" strike="noStrike" cap="none">
              <a:solidFill>
                <a:schemeClr val="dk1"/>
              </a:solidFill>
              <a:latin typeface="Libre Franklin"/>
              <a:ea typeface="Libre Franklin"/>
              <a:cs typeface="Libre Franklin"/>
              <a:sym typeface="Libre Franklin"/>
            </a:endParaRPr>
          </a:p>
          <a:p>
            <a:pPr marL="457200" marR="0" lvl="0" indent="-322580" algn="l" rtl="0">
              <a:lnSpc>
                <a:spcPct val="150000"/>
              </a:lnSpc>
              <a:spcBef>
                <a:spcPts val="0"/>
              </a:spcBef>
              <a:spcAft>
                <a:spcPts val="0"/>
              </a:spcAft>
              <a:buClr>
                <a:schemeClr val="dk1"/>
              </a:buClr>
              <a:buSzPct val="100000"/>
              <a:buFont typeface="Libre Franklin"/>
              <a:buChar char="●"/>
            </a:pPr>
            <a:r>
              <a:rPr lang="en-US" sz="1600" b="0" i="0" u="none" strike="noStrike" cap="none">
                <a:solidFill>
                  <a:schemeClr val="dk1"/>
                </a:solidFill>
                <a:latin typeface="Libre Franklin"/>
                <a:ea typeface="Libre Franklin"/>
                <a:cs typeface="Libre Franklin"/>
                <a:sym typeface="Libre Franklin"/>
              </a:rPr>
              <a:t>Resulted in </a:t>
            </a:r>
            <a:r>
              <a:rPr lang="en-US" sz="1600" b="1" i="0" u="none" strike="noStrike" cap="none">
                <a:solidFill>
                  <a:schemeClr val="dk1"/>
                </a:solidFill>
                <a:latin typeface="Libre Franklin"/>
                <a:ea typeface="Libre Franklin"/>
                <a:cs typeface="Libre Franklin"/>
                <a:sym typeface="Libre Franklin"/>
              </a:rPr>
              <a:t>$1.6 Billion</a:t>
            </a:r>
            <a:r>
              <a:rPr lang="en-US" sz="1600" b="0" i="0" u="none" strike="noStrike" cap="none">
                <a:solidFill>
                  <a:schemeClr val="dk1"/>
                </a:solidFill>
                <a:latin typeface="Libre Franklin"/>
                <a:ea typeface="Libre Franklin"/>
                <a:cs typeface="Libre Franklin"/>
                <a:sym typeface="Libre Franklin"/>
              </a:rPr>
              <a:t> in economic impact</a:t>
            </a:r>
            <a:endParaRPr sz="1600" b="0" i="0" u="none" strike="noStrike" cap="none">
              <a:solidFill>
                <a:schemeClr val="dk1"/>
              </a:solidFill>
              <a:latin typeface="Libre Franklin"/>
              <a:ea typeface="Libre Franklin"/>
              <a:cs typeface="Libre Franklin"/>
              <a:sym typeface="Libre Franklin"/>
            </a:endParaRPr>
          </a:p>
          <a:p>
            <a:pPr marL="457200" marR="0" lvl="0" indent="-322580" algn="l" rtl="0">
              <a:lnSpc>
                <a:spcPct val="150000"/>
              </a:lnSpc>
              <a:spcBef>
                <a:spcPts val="0"/>
              </a:spcBef>
              <a:spcAft>
                <a:spcPts val="0"/>
              </a:spcAft>
              <a:buClr>
                <a:schemeClr val="dk1"/>
              </a:buClr>
              <a:buSzPct val="100000"/>
              <a:buFont typeface="Libre Franklin"/>
              <a:buChar char="●"/>
            </a:pPr>
            <a:r>
              <a:rPr lang="en-US" sz="1600" b="0" i="0" u="none" strike="noStrike" cap="none">
                <a:solidFill>
                  <a:schemeClr val="dk1"/>
                </a:solidFill>
                <a:latin typeface="Libre Franklin"/>
                <a:ea typeface="Libre Franklin"/>
                <a:cs typeface="Libre Franklin"/>
                <a:sym typeface="Libre Franklin"/>
              </a:rPr>
              <a:t>PHiL is already looking at getting re-authorized beyond the initial five-year period it was approved for (through 2022)</a:t>
            </a:r>
            <a:endParaRPr sz="1600" b="0" i="0" u="none" strike="noStrike" cap="none">
              <a:solidFill>
                <a:schemeClr val="dk1"/>
              </a:solidFill>
              <a:latin typeface="Libre Franklin"/>
              <a:ea typeface="Libre Franklin"/>
              <a:cs typeface="Libre Franklin"/>
              <a:sym typeface="Libre Franklin"/>
            </a:endParaRPr>
          </a:p>
          <a:p>
            <a:pPr marL="520700" marR="0" lvl="1" indent="-63500" algn="l" rtl="0">
              <a:lnSpc>
                <a:spcPct val="90000"/>
              </a:lnSpc>
              <a:spcBef>
                <a:spcPts val="800"/>
              </a:spcBef>
              <a:spcAft>
                <a:spcPts val="0"/>
              </a:spcAft>
              <a:buClr>
                <a:schemeClr val="dk1"/>
              </a:buClr>
              <a:buSzPct val="100000"/>
              <a:buFont typeface="Arial"/>
              <a:buNone/>
            </a:pPr>
            <a:endParaRPr sz="1800" b="0" i="0" u="none" strike="noStrike" cap="none">
              <a:solidFill>
                <a:srgbClr val="000000"/>
              </a:solidFill>
              <a:latin typeface="Raleway Thin"/>
              <a:ea typeface="Raleway Thin"/>
              <a:cs typeface="Raleway Thin"/>
              <a:sym typeface="Raleway Thin"/>
            </a:endParaRPr>
          </a:p>
        </p:txBody>
      </p:sp>
      <p:pic>
        <p:nvPicPr>
          <p:cNvPr id="237" name="Google Shape;237;ge8cfd91fa3_0_186"/>
          <p:cNvPicPr preferRelativeResize="0">
            <a:picLocks noGrp="1"/>
          </p:cNvPicPr>
          <p:nvPr>
            <p:ph type="pic" idx="2"/>
          </p:nvPr>
        </p:nvPicPr>
        <p:blipFill rotWithShape="1">
          <a:blip r:embed="rId4">
            <a:alphaModFix/>
          </a:blip>
          <a:srcRect l="24898" r="24897"/>
          <a:stretch/>
        </p:blipFill>
        <p:spPr>
          <a:xfrm>
            <a:off x="5935328" y="1728172"/>
            <a:ext cx="2646900" cy="2760000"/>
          </a:xfrm>
          <a:prstGeom prst="triangle">
            <a:avLst>
              <a:gd name="adj" fmla="val 50000"/>
            </a:avLst>
          </a:prstGeom>
          <a:solidFill>
            <a:srgbClr val="F2F2F2"/>
          </a:solidFill>
          <a:ln>
            <a:noFill/>
          </a:ln>
        </p:spPr>
      </p:pic>
      <p:pic>
        <p:nvPicPr>
          <p:cNvPr id="238" name="Google Shape;238;ge8cfd91fa3_0_186"/>
          <p:cNvPicPr preferRelativeResize="0"/>
          <p:nvPr/>
        </p:nvPicPr>
        <p:blipFill rotWithShape="1">
          <a:blip r:embed="rId5">
            <a:alphaModFix/>
          </a:blip>
          <a:srcRect/>
          <a:stretch/>
        </p:blipFill>
        <p:spPr>
          <a:xfrm>
            <a:off x="971750" y="101599"/>
            <a:ext cx="1461350" cy="138212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e8cfd91fa3_0_196"/>
          <p:cNvSpPr txBox="1"/>
          <p:nvPr/>
        </p:nvSpPr>
        <p:spPr>
          <a:xfrm>
            <a:off x="8541643" y="4725375"/>
            <a:ext cx="4452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12</a:t>
            </a:fld>
            <a:endParaRPr sz="900" b="0" i="0" u="none" strike="noStrike" cap="none">
              <a:solidFill>
                <a:schemeClr val="dk1"/>
              </a:solidFill>
              <a:latin typeface="Asap"/>
              <a:ea typeface="Asap"/>
              <a:cs typeface="Asap"/>
              <a:sym typeface="Asap"/>
            </a:endParaRPr>
          </a:p>
        </p:txBody>
      </p:sp>
      <p:pic>
        <p:nvPicPr>
          <p:cNvPr id="244" name="Google Shape;244;ge8cfd91fa3_0_196"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sp>
        <p:nvSpPr>
          <p:cNvPr id="245" name="Google Shape;245;ge8cfd91fa3_0_196"/>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246" name="Google Shape;246;ge8cfd91fa3_0_196"/>
          <p:cNvSpPr txBox="1"/>
          <p:nvPr/>
        </p:nvSpPr>
        <p:spPr>
          <a:xfrm>
            <a:off x="2731831" y="360319"/>
            <a:ext cx="4569300" cy="9942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4671"/>
              </a:buClr>
              <a:buSzPts val="3300"/>
              <a:buFont typeface="Arial"/>
              <a:buNone/>
            </a:pPr>
            <a:r>
              <a:rPr lang="en-US" sz="2200" b="1" i="0" u="none" strike="noStrike" cap="none">
                <a:solidFill>
                  <a:schemeClr val="dk1"/>
                </a:solidFill>
                <a:latin typeface="Libre Franklin"/>
                <a:ea typeface="Libre Franklin"/>
                <a:cs typeface="Libre Franklin"/>
                <a:sym typeface="Libre Franklin"/>
              </a:rPr>
              <a:t>Newport, Rhode Island</a:t>
            </a:r>
            <a:endParaRPr sz="2200" b="1" i="0" u="none" strike="noStrike" cap="none">
              <a:solidFill>
                <a:schemeClr val="dk1"/>
              </a:solidFill>
              <a:latin typeface="Libre Franklin"/>
              <a:ea typeface="Libre Franklin"/>
              <a:cs typeface="Libre Franklin"/>
              <a:sym typeface="Libre Franklin"/>
            </a:endParaRPr>
          </a:p>
        </p:txBody>
      </p:sp>
      <p:pic>
        <p:nvPicPr>
          <p:cNvPr id="247" name="Google Shape;247;ge8cfd91fa3_0_196"/>
          <p:cNvPicPr preferRelativeResize="0"/>
          <p:nvPr/>
        </p:nvPicPr>
        <p:blipFill rotWithShape="1">
          <a:blip r:embed="rId4">
            <a:alphaModFix/>
          </a:blip>
          <a:srcRect/>
          <a:stretch/>
        </p:blipFill>
        <p:spPr>
          <a:xfrm>
            <a:off x="2328466" y="980001"/>
            <a:ext cx="6213185" cy="3745375"/>
          </a:xfrm>
          <a:prstGeom prst="rect">
            <a:avLst/>
          </a:prstGeom>
          <a:noFill/>
          <a:ln>
            <a:noFill/>
          </a:ln>
        </p:spPr>
      </p:pic>
      <p:pic>
        <p:nvPicPr>
          <p:cNvPr id="248" name="Google Shape;248;ge8cfd91fa3_0_196"/>
          <p:cNvPicPr preferRelativeResize="0"/>
          <p:nvPr/>
        </p:nvPicPr>
        <p:blipFill rotWithShape="1">
          <a:blip r:embed="rId5">
            <a:alphaModFix/>
          </a:blip>
          <a:srcRect/>
          <a:stretch/>
        </p:blipFill>
        <p:spPr>
          <a:xfrm>
            <a:off x="971750" y="101599"/>
            <a:ext cx="1461350" cy="138212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gf1f11ca797_0_92"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pic>
        <p:nvPicPr>
          <p:cNvPr id="254" name="Google Shape;254;gf1f11ca797_0_92"/>
          <p:cNvPicPr preferRelativeResize="0"/>
          <p:nvPr/>
        </p:nvPicPr>
        <p:blipFill rotWithShape="1">
          <a:blip r:embed="rId4">
            <a:alphaModFix/>
          </a:blip>
          <a:srcRect/>
          <a:stretch/>
        </p:blipFill>
        <p:spPr>
          <a:xfrm>
            <a:off x="971750" y="101600"/>
            <a:ext cx="1008201" cy="953541"/>
          </a:xfrm>
          <a:prstGeom prst="rect">
            <a:avLst/>
          </a:prstGeom>
          <a:noFill/>
          <a:ln>
            <a:noFill/>
          </a:ln>
        </p:spPr>
      </p:pic>
      <p:grpSp>
        <p:nvGrpSpPr>
          <p:cNvPr id="3" name="Group 2">
            <a:extLst>
              <a:ext uri="{FF2B5EF4-FFF2-40B4-BE49-F238E27FC236}">
                <a16:creationId xmlns:a16="http://schemas.microsoft.com/office/drawing/2014/main" id="{7B851763-53AF-4BDE-8297-D9944F56257E}"/>
              </a:ext>
            </a:extLst>
          </p:cNvPr>
          <p:cNvGrpSpPr/>
          <p:nvPr/>
        </p:nvGrpSpPr>
        <p:grpSpPr>
          <a:xfrm>
            <a:off x="409250" y="1377400"/>
            <a:ext cx="4142400" cy="2971300"/>
            <a:chOff x="409250" y="1377400"/>
            <a:chExt cx="4142400" cy="2971300"/>
          </a:xfrm>
        </p:grpSpPr>
        <p:sp>
          <p:nvSpPr>
            <p:cNvPr id="255" name="Google Shape;255;gf1f11ca797_0_92"/>
            <p:cNvSpPr txBox="1"/>
            <p:nvPr/>
          </p:nvSpPr>
          <p:spPr>
            <a:xfrm>
              <a:off x="409250" y="2918900"/>
              <a:ext cx="4142400" cy="1429800"/>
            </a:xfrm>
            <a:prstGeom prst="rect">
              <a:avLst/>
            </a:prstGeom>
            <a:noFill/>
            <a:ln>
              <a:noFill/>
            </a:ln>
          </p:spPr>
          <p:txBody>
            <a:bodyPr spcFirstLastPara="1" wrap="square" lIns="91425" tIns="45700" rIns="91425" bIns="45700" anchor="t" anchorCtr="0">
              <a:spAutoFit/>
            </a:bodyPr>
            <a:lstStyle/>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TIDs are primarily created with </a:t>
              </a:r>
              <a:r>
                <a:rPr lang="en-US" sz="1100" b="1">
                  <a:solidFill>
                    <a:schemeClr val="accent5"/>
                  </a:solidFill>
                  <a:latin typeface="Libre Franklin"/>
                  <a:ea typeface="Libre Franklin"/>
                  <a:cs typeface="Libre Franklin"/>
                  <a:sym typeface="Libre Franklin"/>
                </a:rPr>
                <a:t>lodging</a:t>
              </a:r>
              <a:r>
                <a:rPr lang="en-US" sz="1100">
                  <a:solidFill>
                    <a:schemeClr val="dk1"/>
                  </a:solidFill>
                  <a:latin typeface="Libre Franklin"/>
                  <a:ea typeface="Libre Franklin"/>
                  <a:cs typeface="Libre Franklin"/>
                  <a:sym typeface="Libre Franklin"/>
                </a:rPr>
                <a:t> (hotels) as the lead partners</a:t>
              </a:r>
              <a:endParaRPr sz="1100">
                <a:solidFill>
                  <a:schemeClr val="dk1"/>
                </a:solidFill>
                <a:latin typeface="Libre Franklin"/>
                <a:ea typeface="Libre Franklin"/>
                <a:cs typeface="Libre Franklin"/>
                <a:sym typeface="Libre Franklin"/>
              </a:endParaRPr>
            </a:p>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They have the visitor spending levels and frequency to establish and collect new visitor fees</a:t>
              </a:r>
              <a:endParaRPr sz="1100">
                <a:solidFill>
                  <a:schemeClr val="dk1"/>
                </a:solidFill>
                <a:latin typeface="Libre Franklin"/>
                <a:ea typeface="Libre Franklin"/>
                <a:cs typeface="Libre Franklin"/>
                <a:sym typeface="Libre Franklin"/>
              </a:endParaRPr>
            </a:p>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Other tourism business sectors such as </a:t>
              </a:r>
              <a:r>
                <a:rPr lang="en-US" sz="1100" b="1">
                  <a:solidFill>
                    <a:srgbClr val="C00000"/>
                  </a:solidFill>
                  <a:latin typeface="Libre Franklin"/>
                  <a:ea typeface="Libre Franklin"/>
                  <a:cs typeface="Libre Franklin"/>
                  <a:sym typeface="Libre Franklin"/>
                </a:rPr>
                <a:t>dining</a:t>
              </a:r>
              <a:r>
                <a:rPr lang="en-US" sz="1100">
                  <a:solidFill>
                    <a:schemeClr val="dk1"/>
                  </a:solidFill>
                  <a:latin typeface="Libre Franklin"/>
                  <a:ea typeface="Libre Franklin"/>
                  <a:cs typeface="Libre Franklin"/>
                  <a:sym typeface="Libre Franklin"/>
                </a:rPr>
                <a:t>, </a:t>
              </a:r>
              <a:r>
                <a:rPr lang="en-US" sz="1100" b="1">
                  <a:solidFill>
                    <a:srgbClr val="FCB03C"/>
                  </a:solidFill>
                  <a:latin typeface="Libre Franklin"/>
                  <a:ea typeface="Libre Franklin"/>
                  <a:cs typeface="Libre Franklin"/>
                  <a:sym typeface="Libre Franklin"/>
                </a:rPr>
                <a:t>retail</a:t>
              </a:r>
              <a:r>
                <a:rPr lang="en-US" sz="1100">
                  <a:solidFill>
                    <a:schemeClr val="dk1"/>
                  </a:solidFill>
                  <a:latin typeface="Libre Franklin"/>
                  <a:ea typeface="Libre Franklin"/>
                  <a:cs typeface="Libre Franklin"/>
                  <a:sym typeface="Libre Franklin"/>
                </a:rPr>
                <a:t> and attractions can contribute if the local business community is unified </a:t>
              </a:r>
              <a:endParaRPr sz="1500" b="1">
                <a:latin typeface="Libre Franklin"/>
                <a:ea typeface="Libre Franklin"/>
                <a:cs typeface="Libre Franklin"/>
                <a:sym typeface="Libre Franklin"/>
              </a:endParaRPr>
            </a:p>
          </p:txBody>
        </p:sp>
        <p:sp>
          <p:nvSpPr>
            <p:cNvPr id="256" name="Google Shape;256;gf1f11ca797_0_92"/>
            <p:cNvSpPr txBox="1"/>
            <p:nvPr/>
          </p:nvSpPr>
          <p:spPr>
            <a:xfrm>
              <a:off x="1842350" y="1377400"/>
              <a:ext cx="21552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C00000"/>
                  </a:solidFill>
                  <a:latin typeface="Libre Franklin"/>
                  <a:ea typeface="Libre Franklin"/>
                  <a:cs typeface="Libre Franklin"/>
                  <a:sym typeface="Libre Franklin"/>
                </a:rPr>
                <a:t>1 </a:t>
              </a:r>
              <a:r>
                <a:rPr lang="en-US" sz="1500" b="1">
                  <a:solidFill>
                    <a:srgbClr val="C00000"/>
                  </a:solidFill>
                  <a:latin typeface="Libre Franklin"/>
                  <a:ea typeface="Libre Franklin"/>
                  <a:cs typeface="Libre Franklin"/>
                  <a:sym typeface="Libre Franklin"/>
                </a:rPr>
                <a:t>Zone</a:t>
              </a:r>
              <a:endParaRPr sz="2000" b="1">
                <a:solidFill>
                  <a:srgbClr val="C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en-US" sz="1500" b="1">
                  <a:solidFill>
                    <a:srgbClr val="C00000"/>
                  </a:solidFill>
                  <a:latin typeface="Libre Franklin"/>
                  <a:ea typeface="Libre Franklin"/>
                  <a:cs typeface="Libre Franklin"/>
                  <a:sym typeface="Libre Franklin"/>
                </a:rPr>
                <a:t>Different</a:t>
              </a:r>
              <a:r>
                <a:rPr lang="en-US" sz="1500" b="1">
                  <a:latin typeface="Libre Franklin"/>
                  <a:ea typeface="Libre Franklin"/>
                  <a:cs typeface="Libre Franklin"/>
                  <a:sym typeface="Libre Franklin"/>
                </a:rPr>
                <a:t> Businesses</a:t>
              </a:r>
              <a:endParaRPr sz="1500" b="1">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en-US" sz="1500" b="1">
                  <a:latin typeface="Libre Franklin"/>
                  <a:ea typeface="Libre Franklin"/>
                  <a:cs typeface="Libre Franklin"/>
                  <a:sym typeface="Libre Franklin"/>
                </a:rPr>
                <a:t>Contribute</a:t>
              </a:r>
              <a:endParaRPr sz="1500" b="1">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en-US" i="1">
                  <a:latin typeface="Libre Franklin"/>
                  <a:ea typeface="Libre Franklin"/>
                  <a:cs typeface="Libre Franklin"/>
                  <a:sym typeface="Libre Franklin"/>
                </a:rPr>
                <a:t>Lodging, dining, retail, sports, attractions</a:t>
              </a:r>
              <a:endParaRPr>
                <a:latin typeface="Libre Franklin"/>
                <a:ea typeface="Libre Franklin"/>
                <a:cs typeface="Libre Franklin"/>
                <a:sym typeface="Libre Franklin"/>
              </a:endParaRPr>
            </a:p>
          </p:txBody>
        </p:sp>
        <p:sp>
          <p:nvSpPr>
            <p:cNvPr id="257" name="Google Shape;257;gf1f11ca797_0_92"/>
            <p:cNvSpPr/>
            <p:nvPr/>
          </p:nvSpPr>
          <p:spPr>
            <a:xfrm>
              <a:off x="409250" y="1436800"/>
              <a:ext cx="1369800" cy="1186500"/>
            </a:xfrm>
            <a:prstGeom prst="hexagon">
              <a:avLst>
                <a:gd name="adj" fmla="val 25000"/>
                <a:gd name="vf" fmla="val 115470"/>
              </a:avLst>
            </a:prstGeom>
            <a:solidFill>
              <a:schemeClr val="lt1"/>
            </a:solidFill>
            <a:ln w="19050" cap="flat" cmpd="sng">
              <a:solidFill>
                <a:schemeClr val="dk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gf1f11ca797_0_92"/>
            <p:cNvGrpSpPr/>
            <p:nvPr/>
          </p:nvGrpSpPr>
          <p:grpSpPr>
            <a:xfrm>
              <a:off x="728325" y="1608225"/>
              <a:ext cx="873775" cy="546625"/>
              <a:chOff x="5717700" y="1025325"/>
              <a:chExt cx="873775" cy="546625"/>
            </a:xfrm>
          </p:grpSpPr>
          <p:sp>
            <p:nvSpPr>
              <p:cNvPr id="259" name="Google Shape;259;gf1f11ca797_0_92"/>
              <p:cNvSpPr/>
              <p:nvPr/>
            </p:nvSpPr>
            <p:spPr>
              <a:xfrm>
                <a:off x="6303475" y="1322350"/>
                <a:ext cx="288000" cy="249600"/>
              </a:xfrm>
              <a:prstGeom prst="hexagon">
                <a:avLst>
                  <a:gd name="adj" fmla="val 25000"/>
                  <a:gd name="vf" fmla="val 115470"/>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f1f11ca797_0_92"/>
              <p:cNvSpPr/>
              <p:nvPr/>
            </p:nvSpPr>
            <p:spPr>
              <a:xfrm>
                <a:off x="5717700" y="1025325"/>
                <a:ext cx="288000" cy="249600"/>
              </a:xfrm>
              <a:prstGeom prst="hexagon">
                <a:avLst>
                  <a:gd name="adj" fmla="val 25000"/>
                  <a:gd name="vf" fmla="val 115470"/>
                </a:avLst>
              </a:prstGeom>
              <a:solidFill>
                <a:schemeClr val="lt1"/>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 name="Google Shape;261;gf1f11ca797_0_92"/>
            <p:cNvGrpSpPr/>
            <p:nvPr/>
          </p:nvGrpSpPr>
          <p:grpSpPr>
            <a:xfrm>
              <a:off x="708500" y="1561750"/>
              <a:ext cx="835700" cy="968550"/>
              <a:chOff x="5697875" y="978850"/>
              <a:chExt cx="835700" cy="968550"/>
            </a:xfrm>
          </p:grpSpPr>
          <p:sp>
            <p:nvSpPr>
              <p:cNvPr id="262" name="Google Shape;262;gf1f11ca797_0_92"/>
              <p:cNvSpPr/>
              <p:nvPr/>
            </p:nvSpPr>
            <p:spPr>
              <a:xfrm>
                <a:off x="5697875" y="1798000"/>
                <a:ext cx="172200" cy="149400"/>
              </a:xfrm>
              <a:prstGeom prst="hexagon">
                <a:avLst>
                  <a:gd name="adj" fmla="val 25000"/>
                  <a:gd name="vf" fmla="val 115470"/>
                </a:avLst>
              </a:prstGeom>
              <a:solidFill>
                <a:schemeClr val="lt1"/>
              </a:solidFill>
              <a:ln w="19050" cap="flat" cmpd="sng">
                <a:solidFill>
                  <a:srgbClr val="DC58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gf1f11ca797_0_92"/>
              <p:cNvSpPr/>
              <p:nvPr/>
            </p:nvSpPr>
            <p:spPr>
              <a:xfrm>
                <a:off x="6005700" y="978850"/>
                <a:ext cx="172200" cy="149400"/>
              </a:xfrm>
              <a:prstGeom prst="hexagon">
                <a:avLst>
                  <a:gd name="adj" fmla="val 25000"/>
                  <a:gd name="vf" fmla="val 115470"/>
                </a:avLst>
              </a:prstGeom>
              <a:solidFill>
                <a:schemeClr val="lt1"/>
              </a:solidFill>
              <a:ln w="19050" cap="flat" cmpd="sng">
                <a:solidFill>
                  <a:srgbClr val="DC58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gf1f11ca797_0_92"/>
              <p:cNvSpPr/>
              <p:nvPr/>
            </p:nvSpPr>
            <p:spPr>
              <a:xfrm>
                <a:off x="6361375" y="1612250"/>
                <a:ext cx="172200" cy="149400"/>
              </a:xfrm>
              <a:prstGeom prst="hexagon">
                <a:avLst>
                  <a:gd name="adj" fmla="val 25000"/>
                  <a:gd name="vf" fmla="val 115470"/>
                </a:avLst>
              </a:prstGeom>
              <a:solidFill>
                <a:schemeClr val="lt1"/>
              </a:solidFill>
              <a:ln w="19050" cap="flat" cmpd="sng">
                <a:solidFill>
                  <a:srgbClr val="DC58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gf1f11ca797_0_92"/>
              <p:cNvSpPr/>
              <p:nvPr/>
            </p:nvSpPr>
            <p:spPr>
              <a:xfrm>
                <a:off x="6361375" y="1132650"/>
                <a:ext cx="172200" cy="149400"/>
              </a:xfrm>
              <a:prstGeom prst="hexagon">
                <a:avLst>
                  <a:gd name="adj" fmla="val 25000"/>
                  <a:gd name="vf" fmla="val 115470"/>
                </a:avLst>
              </a:prstGeom>
              <a:solidFill>
                <a:schemeClr val="lt1"/>
              </a:solidFill>
              <a:ln w="19050" cap="flat" cmpd="sng">
                <a:solidFill>
                  <a:srgbClr val="DC58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 name="Google Shape;266;gf1f11ca797_0_92"/>
            <p:cNvGrpSpPr/>
            <p:nvPr/>
          </p:nvGrpSpPr>
          <p:grpSpPr>
            <a:xfrm>
              <a:off x="479900" y="1905250"/>
              <a:ext cx="868025" cy="523500"/>
              <a:chOff x="5469275" y="1322350"/>
              <a:chExt cx="868025" cy="523500"/>
            </a:xfrm>
          </p:grpSpPr>
          <p:sp>
            <p:nvSpPr>
              <p:cNvPr id="267" name="Google Shape;267;gf1f11ca797_0_92"/>
              <p:cNvSpPr/>
              <p:nvPr/>
            </p:nvSpPr>
            <p:spPr>
              <a:xfrm>
                <a:off x="5870075" y="1741450"/>
                <a:ext cx="120300" cy="104400"/>
              </a:xfrm>
              <a:prstGeom prst="hexagon">
                <a:avLst>
                  <a:gd name="adj" fmla="val 25000"/>
                  <a:gd name="vf" fmla="val 115470"/>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gf1f11ca797_0_92"/>
              <p:cNvSpPr/>
              <p:nvPr/>
            </p:nvSpPr>
            <p:spPr>
              <a:xfrm>
                <a:off x="5850275" y="1322350"/>
                <a:ext cx="120300" cy="104400"/>
              </a:xfrm>
              <a:prstGeom prst="hexagon">
                <a:avLst>
                  <a:gd name="adj" fmla="val 25000"/>
                  <a:gd name="vf" fmla="val 115470"/>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gf1f11ca797_0_92"/>
              <p:cNvSpPr/>
              <p:nvPr/>
            </p:nvSpPr>
            <p:spPr>
              <a:xfrm>
                <a:off x="6217000" y="1531725"/>
                <a:ext cx="120300" cy="104400"/>
              </a:xfrm>
              <a:prstGeom prst="hexagon">
                <a:avLst>
                  <a:gd name="adj" fmla="val 25000"/>
                  <a:gd name="vf" fmla="val 115470"/>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gf1f11ca797_0_92"/>
              <p:cNvSpPr/>
              <p:nvPr/>
            </p:nvSpPr>
            <p:spPr>
              <a:xfrm>
                <a:off x="5469275" y="1398550"/>
                <a:ext cx="120300" cy="104400"/>
              </a:xfrm>
              <a:prstGeom prst="hexagon">
                <a:avLst>
                  <a:gd name="adj" fmla="val 25000"/>
                  <a:gd name="vf" fmla="val 115470"/>
                </a:avLst>
              </a:prstGeom>
              <a:solidFill>
                <a:schemeClr val="lt1"/>
              </a:solid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89" name="Google Shape;289;gf1f11ca797_0_92"/>
          <p:cNvCxnSpPr/>
          <p:nvPr/>
        </p:nvCxnSpPr>
        <p:spPr>
          <a:xfrm>
            <a:off x="4627625" y="1225125"/>
            <a:ext cx="0" cy="3031800"/>
          </a:xfrm>
          <a:prstGeom prst="straightConnector1">
            <a:avLst/>
          </a:prstGeom>
          <a:noFill/>
          <a:ln w="9525" cap="flat" cmpd="sng">
            <a:solidFill>
              <a:srgbClr val="C00000"/>
            </a:solidFill>
            <a:prstDash val="solid"/>
            <a:round/>
            <a:headEnd type="none" w="sm" len="sm"/>
            <a:tailEnd type="none" w="sm" len="sm"/>
          </a:ln>
        </p:spPr>
      </p:cxnSp>
      <p:grpSp>
        <p:nvGrpSpPr>
          <p:cNvPr id="2" name="Group 1">
            <a:extLst>
              <a:ext uri="{FF2B5EF4-FFF2-40B4-BE49-F238E27FC236}">
                <a16:creationId xmlns:a16="http://schemas.microsoft.com/office/drawing/2014/main" id="{7717994F-6B57-44EF-831C-561F02D8FB95}"/>
              </a:ext>
            </a:extLst>
          </p:cNvPr>
          <p:cNvGrpSpPr/>
          <p:nvPr/>
        </p:nvGrpSpPr>
        <p:grpSpPr>
          <a:xfrm>
            <a:off x="4888825" y="1370200"/>
            <a:ext cx="4354500" cy="3173200"/>
            <a:chOff x="4888825" y="1370200"/>
            <a:chExt cx="4354500" cy="3173200"/>
          </a:xfrm>
        </p:grpSpPr>
        <p:grpSp>
          <p:nvGrpSpPr>
            <p:cNvPr id="271" name="Google Shape;271;gf1f11ca797_0_92"/>
            <p:cNvGrpSpPr/>
            <p:nvPr/>
          </p:nvGrpSpPr>
          <p:grpSpPr>
            <a:xfrm>
              <a:off x="4931025" y="1370200"/>
              <a:ext cx="3588300" cy="1245900"/>
              <a:chOff x="5398625" y="2851900"/>
              <a:chExt cx="3588300" cy="1245900"/>
            </a:xfrm>
          </p:grpSpPr>
          <p:sp>
            <p:nvSpPr>
              <p:cNvPr id="272" name="Google Shape;272;gf1f11ca797_0_92"/>
              <p:cNvSpPr txBox="1"/>
              <p:nvPr/>
            </p:nvSpPr>
            <p:spPr>
              <a:xfrm>
                <a:off x="6831725" y="2851900"/>
                <a:ext cx="2155200" cy="1231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C00000"/>
                    </a:solidFill>
                    <a:latin typeface="Libre Franklin"/>
                    <a:ea typeface="Libre Franklin"/>
                    <a:cs typeface="Libre Franklin"/>
                    <a:sym typeface="Libre Franklin"/>
                  </a:rPr>
                  <a:t>1 </a:t>
                </a:r>
                <a:r>
                  <a:rPr lang="en-US" sz="1500" b="1">
                    <a:solidFill>
                      <a:srgbClr val="C00000"/>
                    </a:solidFill>
                    <a:latin typeface="Libre Franklin"/>
                    <a:ea typeface="Libre Franklin"/>
                    <a:cs typeface="Libre Franklin"/>
                    <a:sym typeface="Libre Franklin"/>
                  </a:rPr>
                  <a:t>Zone</a:t>
                </a:r>
                <a:endParaRPr sz="2000" b="1">
                  <a:solidFill>
                    <a:srgbClr val="C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en-US" sz="1500" b="1">
                    <a:solidFill>
                      <a:srgbClr val="C00000"/>
                    </a:solidFill>
                    <a:latin typeface="Libre Franklin"/>
                    <a:ea typeface="Libre Franklin"/>
                    <a:cs typeface="Libre Franklin"/>
                    <a:sym typeface="Libre Franklin"/>
                  </a:rPr>
                  <a:t>Specific </a:t>
                </a:r>
                <a:r>
                  <a:rPr lang="en-US" sz="1500" b="1">
                    <a:latin typeface="Libre Franklin"/>
                    <a:ea typeface="Libre Franklin"/>
                    <a:cs typeface="Libre Franklin"/>
                    <a:sym typeface="Libre Franklin"/>
                  </a:rPr>
                  <a:t>Businesses</a:t>
                </a:r>
                <a:endParaRPr sz="1500" b="1">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r>
                  <a:rPr lang="en-US" sz="1500" b="1">
                    <a:latin typeface="Libre Franklin"/>
                    <a:ea typeface="Libre Franklin"/>
                    <a:cs typeface="Libre Franklin"/>
                    <a:sym typeface="Libre Franklin"/>
                  </a:rPr>
                  <a:t>Contribute</a:t>
                </a:r>
                <a:endParaRPr sz="1500" b="1">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en-US" i="1">
                    <a:latin typeface="Libre Franklin"/>
                    <a:ea typeface="Libre Franklin"/>
                    <a:cs typeface="Libre Franklin"/>
                    <a:sym typeface="Libre Franklin"/>
                  </a:rPr>
                  <a:t>Food, Beverage, Sports, Attractions</a:t>
                </a:r>
                <a:endParaRPr>
                  <a:latin typeface="Libre Franklin"/>
                  <a:ea typeface="Libre Franklin"/>
                  <a:cs typeface="Libre Franklin"/>
                  <a:sym typeface="Libre Franklin"/>
                </a:endParaRPr>
              </a:p>
            </p:txBody>
          </p:sp>
          <p:sp>
            <p:nvSpPr>
              <p:cNvPr id="273" name="Google Shape;273;gf1f11ca797_0_92"/>
              <p:cNvSpPr/>
              <p:nvPr/>
            </p:nvSpPr>
            <p:spPr>
              <a:xfrm>
                <a:off x="5398625" y="2911300"/>
                <a:ext cx="1369800" cy="1186500"/>
              </a:xfrm>
              <a:prstGeom prst="hexagon">
                <a:avLst>
                  <a:gd name="adj" fmla="val 25000"/>
                  <a:gd name="vf" fmla="val 115470"/>
                </a:avLst>
              </a:prstGeom>
              <a:solidFill>
                <a:schemeClr val="lt1"/>
              </a:solidFill>
              <a:ln w="19050" cap="flat" cmpd="sng">
                <a:solidFill>
                  <a:srgbClr val="888888"/>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 name="Google Shape;274;gf1f11ca797_0_92"/>
            <p:cNvGrpSpPr/>
            <p:nvPr/>
          </p:nvGrpSpPr>
          <p:grpSpPr>
            <a:xfrm>
              <a:off x="5001675" y="1818250"/>
              <a:ext cx="1110900" cy="714000"/>
              <a:chOff x="5469275" y="3299950"/>
              <a:chExt cx="1110900" cy="714000"/>
            </a:xfrm>
          </p:grpSpPr>
          <p:sp>
            <p:nvSpPr>
              <p:cNvPr id="275" name="Google Shape;275;gf1f11ca797_0_92"/>
              <p:cNvSpPr/>
              <p:nvPr/>
            </p:nvSpPr>
            <p:spPr>
              <a:xfrm>
                <a:off x="5469275" y="34523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gf1f11ca797_0_92"/>
              <p:cNvSpPr/>
              <p:nvPr/>
            </p:nvSpPr>
            <p:spPr>
              <a:xfrm>
                <a:off x="5621675" y="36047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f1f11ca797_0_92"/>
              <p:cNvSpPr/>
              <p:nvPr/>
            </p:nvSpPr>
            <p:spPr>
              <a:xfrm>
                <a:off x="5621675" y="32999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gf1f11ca797_0_92"/>
              <p:cNvSpPr/>
              <p:nvPr/>
            </p:nvSpPr>
            <p:spPr>
              <a:xfrm>
                <a:off x="5774075" y="34523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gf1f11ca797_0_92"/>
              <p:cNvSpPr/>
              <p:nvPr/>
            </p:nvSpPr>
            <p:spPr>
              <a:xfrm>
                <a:off x="6459875" y="34523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gf1f11ca797_0_92"/>
              <p:cNvSpPr/>
              <p:nvPr/>
            </p:nvSpPr>
            <p:spPr>
              <a:xfrm>
                <a:off x="6307475" y="39095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gf1f11ca797_0_92"/>
              <p:cNvSpPr/>
              <p:nvPr/>
            </p:nvSpPr>
            <p:spPr>
              <a:xfrm>
                <a:off x="6155075" y="3680950"/>
                <a:ext cx="120300" cy="104400"/>
              </a:xfrm>
              <a:prstGeom prst="hexagon">
                <a:avLst>
                  <a:gd name="adj" fmla="val 25000"/>
                  <a:gd name="vf" fmla="val 115470"/>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gf1f11ca797_0_92"/>
            <p:cNvGrpSpPr/>
            <p:nvPr/>
          </p:nvGrpSpPr>
          <p:grpSpPr>
            <a:xfrm>
              <a:off x="5253825" y="1528522"/>
              <a:ext cx="889650" cy="1003725"/>
              <a:chOff x="5721425" y="3010222"/>
              <a:chExt cx="889650" cy="1003725"/>
            </a:xfrm>
          </p:grpSpPr>
          <p:sp>
            <p:nvSpPr>
              <p:cNvPr id="283" name="Google Shape;283;gf1f11ca797_0_92"/>
              <p:cNvSpPr/>
              <p:nvPr/>
            </p:nvSpPr>
            <p:spPr>
              <a:xfrm>
                <a:off x="6276575" y="3010222"/>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f1f11ca797_0_92"/>
              <p:cNvSpPr/>
              <p:nvPr/>
            </p:nvSpPr>
            <p:spPr>
              <a:xfrm>
                <a:off x="6428975" y="3162622"/>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f1f11ca797_0_92"/>
              <p:cNvSpPr/>
              <p:nvPr/>
            </p:nvSpPr>
            <p:spPr>
              <a:xfrm>
                <a:off x="5721425" y="3010222"/>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f1f11ca797_0_92"/>
              <p:cNvSpPr/>
              <p:nvPr/>
            </p:nvSpPr>
            <p:spPr>
              <a:xfrm>
                <a:off x="5721425" y="3855847"/>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f1f11ca797_0_92"/>
              <p:cNvSpPr/>
              <p:nvPr/>
            </p:nvSpPr>
            <p:spPr>
              <a:xfrm>
                <a:off x="5812238" y="3697747"/>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f1f11ca797_0_92"/>
              <p:cNvSpPr/>
              <p:nvPr/>
            </p:nvSpPr>
            <p:spPr>
              <a:xfrm>
                <a:off x="5888438" y="3850147"/>
                <a:ext cx="182100" cy="158100"/>
              </a:xfrm>
              <a:prstGeom prst="hexagon">
                <a:avLst>
                  <a:gd name="adj" fmla="val 25000"/>
                  <a:gd name="vf" fmla="val 115470"/>
                </a:avLst>
              </a:prstGeom>
              <a:solidFill>
                <a:srgbClr val="70AD47"/>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gf1f11ca797_0_92"/>
            <p:cNvSpPr txBox="1"/>
            <p:nvPr/>
          </p:nvSpPr>
          <p:spPr>
            <a:xfrm>
              <a:off x="4888825" y="2918900"/>
              <a:ext cx="4354500" cy="1624500"/>
            </a:xfrm>
            <a:prstGeom prst="rect">
              <a:avLst/>
            </a:prstGeom>
            <a:noFill/>
            <a:ln>
              <a:noFill/>
            </a:ln>
          </p:spPr>
          <p:txBody>
            <a:bodyPr spcFirstLastPara="1" wrap="square" lIns="91425" tIns="45700" rIns="91425" bIns="45700" anchor="t" anchorCtr="0">
              <a:spAutoFit/>
            </a:bodyPr>
            <a:lstStyle/>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Businesses representing specific tourism sectors can collaborate and petition for a TID </a:t>
              </a:r>
              <a:endParaRPr sz="1100">
                <a:solidFill>
                  <a:schemeClr val="dk1"/>
                </a:solidFill>
                <a:latin typeface="Libre Franklin"/>
                <a:ea typeface="Libre Franklin"/>
                <a:cs typeface="Libre Franklin"/>
                <a:sym typeface="Libre Franklin"/>
              </a:endParaRPr>
            </a:p>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A TID plan with only lodging, </a:t>
              </a:r>
              <a:r>
                <a:rPr lang="en-US" sz="1100" b="1">
                  <a:solidFill>
                    <a:srgbClr val="70AD47"/>
                  </a:solidFill>
                  <a:latin typeface="Libre Franklin"/>
                  <a:ea typeface="Libre Franklin"/>
                  <a:cs typeface="Libre Franklin"/>
                  <a:sym typeface="Libre Franklin"/>
                </a:rPr>
                <a:t>wineries</a:t>
              </a:r>
              <a:r>
                <a:rPr lang="en-US" sz="1100">
                  <a:solidFill>
                    <a:srgbClr val="70AD47"/>
                  </a:solidFill>
                  <a:latin typeface="Libre Franklin"/>
                  <a:ea typeface="Libre Franklin"/>
                  <a:cs typeface="Libre Franklin"/>
                  <a:sym typeface="Libre Franklin"/>
                </a:rPr>
                <a:t>,</a:t>
              </a:r>
              <a:r>
                <a:rPr lang="en-US" sz="1100">
                  <a:solidFill>
                    <a:schemeClr val="dk1"/>
                  </a:solidFill>
                  <a:latin typeface="Libre Franklin"/>
                  <a:ea typeface="Libre Franklin"/>
                  <a:cs typeface="Libre Franklin"/>
                  <a:sym typeface="Libre Franklin"/>
                </a:rPr>
                <a:t> distilleries, cideries; or, </a:t>
              </a:r>
              <a:r>
                <a:rPr lang="en-US" sz="1100" b="1">
                  <a:solidFill>
                    <a:srgbClr val="C00000"/>
                  </a:solidFill>
                  <a:latin typeface="Libre Franklin"/>
                  <a:ea typeface="Libre Franklin"/>
                  <a:cs typeface="Libre Franklin"/>
                  <a:sym typeface="Libre Franklin"/>
                </a:rPr>
                <a:t>restaurants</a:t>
              </a:r>
              <a:r>
                <a:rPr lang="en-US" sz="1100">
                  <a:solidFill>
                    <a:schemeClr val="dk1"/>
                  </a:solidFill>
                  <a:latin typeface="Libre Franklin"/>
                  <a:ea typeface="Libre Franklin"/>
                  <a:cs typeface="Libre Franklin"/>
                  <a:sym typeface="Libre Franklin"/>
                </a:rPr>
                <a:t> or certain types of attractions can be created</a:t>
              </a:r>
              <a:endParaRPr sz="1100">
                <a:solidFill>
                  <a:schemeClr val="dk1"/>
                </a:solidFill>
                <a:latin typeface="Libre Franklin"/>
                <a:ea typeface="Libre Franklin"/>
                <a:cs typeface="Libre Franklin"/>
                <a:sym typeface="Libre Franklin"/>
              </a:endParaRPr>
            </a:p>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Those benefiting businesses would collaborate, create their TID zone boundaries and plan</a:t>
              </a:r>
              <a:endParaRPr sz="1100">
                <a:solidFill>
                  <a:schemeClr val="dk1"/>
                </a:solidFill>
                <a:latin typeface="Libre Franklin"/>
                <a:ea typeface="Libre Franklin"/>
                <a:cs typeface="Libre Franklin"/>
                <a:sym typeface="Libre Franklin"/>
              </a:endParaRPr>
            </a:p>
            <a:p>
              <a:pPr marL="171450" lvl="0" indent="-184150" algn="l" rtl="0">
                <a:lnSpc>
                  <a:spcPct val="115000"/>
                </a:lnSpc>
                <a:spcBef>
                  <a:spcPts val="0"/>
                </a:spcBef>
                <a:spcAft>
                  <a:spcPts val="0"/>
                </a:spcAft>
                <a:buClr>
                  <a:schemeClr val="dk1"/>
                </a:buClr>
                <a:buSzPts val="1100"/>
                <a:buFont typeface="Libre Franklin"/>
                <a:buChar char="●"/>
              </a:pPr>
              <a:r>
                <a:rPr lang="en-US" sz="1100">
                  <a:solidFill>
                    <a:schemeClr val="dk1"/>
                  </a:solidFill>
                  <a:latin typeface="Libre Franklin"/>
                  <a:ea typeface="Libre Franklin"/>
                  <a:cs typeface="Libre Franklin"/>
                  <a:sym typeface="Libre Franklin"/>
                </a:rPr>
                <a:t>Then, petition the local government to adopt and pass the</a:t>
              </a:r>
              <a:endParaRPr sz="1100">
                <a:solidFill>
                  <a:schemeClr val="dk1"/>
                </a:solidFill>
                <a:latin typeface="Libre Franklin"/>
                <a:ea typeface="Libre Franklin"/>
                <a:cs typeface="Libre Franklin"/>
                <a:sym typeface="Libre Franklin"/>
              </a:endParaRPr>
            </a:p>
            <a:p>
              <a:pPr marL="0" lvl="0" indent="0" algn="l" rtl="0">
                <a:lnSpc>
                  <a:spcPct val="115000"/>
                </a:lnSpc>
                <a:spcBef>
                  <a:spcPts val="0"/>
                </a:spcBef>
                <a:spcAft>
                  <a:spcPts val="0"/>
                </a:spcAft>
                <a:buNone/>
              </a:pPr>
              <a:r>
                <a:rPr lang="en-US" sz="1100">
                  <a:solidFill>
                    <a:schemeClr val="dk1"/>
                  </a:solidFill>
                  <a:latin typeface="Libre Franklin"/>
                  <a:ea typeface="Libre Franklin"/>
                  <a:cs typeface="Libre Franklin"/>
                  <a:sym typeface="Libre Franklin"/>
                </a:rPr>
                <a:t>      TID plan (as with the example above)</a:t>
              </a:r>
              <a:endParaRPr sz="1200">
                <a:solidFill>
                  <a:schemeClr val="dk1"/>
                </a:solidFill>
                <a:latin typeface="Libre Franklin"/>
                <a:ea typeface="Libre Franklin"/>
                <a:cs typeface="Libre Franklin"/>
                <a:sym typeface="Libre Franklin"/>
              </a:endParaRPr>
            </a:p>
          </p:txBody>
        </p:sp>
      </p:grpSp>
      <p:sp>
        <p:nvSpPr>
          <p:cNvPr id="291" name="Google Shape;291;gf1f11ca797_0_92"/>
          <p:cNvSpPr txBox="1"/>
          <p:nvPr/>
        </p:nvSpPr>
        <p:spPr>
          <a:xfrm>
            <a:off x="8541643" y="4725375"/>
            <a:ext cx="4452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a:solidFill>
                  <a:schemeClr val="dk1"/>
                </a:solidFill>
                <a:latin typeface="Asap"/>
                <a:ea typeface="Asap"/>
                <a:cs typeface="Asap"/>
                <a:sym typeface="Asap"/>
              </a:rPr>
              <a:t>14</a:t>
            </a:r>
            <a:endParaRPr sz="900" b="0" i="0" u="none" strike="noStrike" cap="none">
              <a:solidFill>
                <a:schemeClr val="dk1"/>
              </a:solidFill>
              <a:latin typeface="Asap"/>
              <a:ea typeface="Asap"/>
              <a:cs typeface="Asap"/>
              <a:sym typeface="As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289"/>
                                        </p:tgtEl>
                                        <p:attrNameLst>
                                          <p:attrName>style.visibility</p:attrName>
                                        </p:attrNameLst>
                                      </p:cBhvr>
                                      <p:to>
                                        <p:strVal val="visible"/>
                                      </p:to>
                                    </p:set>
                                    <p:animEffect transition="in" filter="wipe(up)">
                                      <p:cBhvr>
                                        <p:cTn id="11" dur="1000"/>
                                        <p:tgtEl>
                                          <p:spTgt spid="28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3"/>
          <p:cNvPicPr preferRelativeResize="0"/>
          <p:nvPr/>
        </p:nvPicPr>
        <p:blipFill rotWithShape="1">
          <a:blip r:embed="rId3">
            <a:alphaModFix/>
          </a:blip>
          <a:srcRect l="20373" r="25180"/>
          <a:stretch/>
        </p:blipFill>
        <p:spPr>
          <a:xfrm>
            <a:off x="4943476" y="0"/>
            <a:ext cx="4200525" cy="5143500"/>
          </a:xfrm>
          <a:prstGeom prst="rect">
            <a:avLst/>
          </a:prstGeom>
          <a:noFill/>
          <a:ln>
            <a:noFill/>
          </a:ln>
        </p:spPr>
      </p:pic>
      <p:pic>
        <p:nvPicPr>
          <p:cNvPr id="297" name="Google Shape;297;p13"/>
          <p:cNvPicPr preferRelativeResize="0"/>
          <p:nvPr/>
        </p:nvPicPr>
        <p:blipFill rotWithShape="1">
          <a:blip r:embed="rId4">
            <a:alphaModFix/>
          </a:blip>
          <a:srcRect/>
          <a:stretch/>
        </p:blipFill>
        <p:spPr>
          <a:xfrm>
            <a:off x="8037150" y="4966313"/>
            <a:ext cx="1006616" cy="109725"/>
          </a:xfrm>
          <a:prstGeom prst="rect">
            <a:avLst/>
          </a:prstGeom>
          <a:noFill/>
          <a:ln>
            <a:noFill/>
          </a:ln>
        </p:spPr>
      </p:pic>
      <p:pic>
        <p:nvPicPr>
          <p:cNvPr id="298" name="Google Shape;298;p13" descr="A picture containing grass, mountain, outdoor, nature&#10;&#10;Description automatically generated"/>
          <p:cNvPicPr preferRelativeResize="0"/>
          <p:nvPr/>
        </p:nvPicPr>
        <p:blipFill rotWithShape="1">
          <a:blip r:embed="rId5">
            <a:alphaModFix/>
          </a:blip>
          <a:srcRect l="34297" r="19765"/>
          <a:stretch/>
        </p:blipFill>
        <p:spPr>
          <a:xfrm>
            <a:off x="4943475" y="0"/>
            <a:ext cx="4200526" cy="5135880"/>
          </a:xfrm>
          <a:prstGeom prst="rect">
            <a:avLst/>
          </a:prstGeom>
          <a:noFill/>
          <a:ln>
            <a:noFill/>
          </a:ln>
        </p:spPr>
      </p:pic>
      <p:sp>
        <p:nvSpPr>
          <p:cNvPr id="300" name="Google Shape;300;p13"/>
          <p:cNvSpPr txBox="1"/>
          <p:nvPr/>
        </p:nvSpPr>
        <p:spPr>
          <a:xfrm>
            <a:off x="1801035" y="1687638"/>
            <a:ext cx="2686050" cy="30015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500" i="0" u="sng" strike="noStrike" cap="none" dirty="0">
                <a:solidFill>
                  <a:schemeClr val="accent2"/>
                </a:solidFill>
                <a:latin typeface="Trebuchet MS"/>
                <a:ea typeface="Trebuchet MS"/>
                <a:cs typeface="Trebuchet MS"/>
                <a:sym typeface="Trebuchet MS"/>
                <a:hlinkClick r:id="rId6">
                  <a:extLst>
                    <a:ext uri="{A12FA001-AC4F-418D-AE19-62706E023703}">
                      <ahyp:hlinkClr xmlns:ahyp="http://schemas.microsoft.com/office/drawing/2018/hyperlinkcolor" val="tx"/>
                    </a:ext>
                  </a:extLst>
                </a:hlinkClick>
              </a:rPr>
              <a:t>VATC.org/tourismzones</a:t>
            </a:r>
            <a:endParaRPr sz="1500" i="0" u="none" strike="noStrike" cap="none" dirty="0">
              <a:solidFill>
                <a:schemeClr val="accent2"/>
              </a:solidFill>
              <a:latin typeface="Trebuchet MS"/>
              <a:ea typeface="Trebuchet MS"/>
              <a:cs typeface="Trebuchet MS"/>
              <a:sym typeface="Trebuchet MS"/>
            </a:endParaRPr>
          </a:p>
        </p:txBody>
      </p:sp>
      <p:sp>
        <p:nvSpPr>
          <p:cNvPr id="301" name="Google Shape;301;p13"/>
          <p:cNvSpPr txBox="1"/>
          <p:nvPr/>
        </p:nvSpPr>
        <p:spPr>
          <a:xfrm>
            <a:off x="107578" y="2328385"/>
            <a:ext cx="4329225" cy="300150"/>
          </a:xfrm>
          <a:prstGeom prst="rect">
            <a:avLst/>
          </a:prstGeom>
          <a:noFill/>
          <a:ln>
            <a:noFill/>
          </a:ln>
        </p:spPr>
        <p:txBody>
          <a:bodyPr spcFirstLastPara="1" wrap="square" lIns="68550" tIns="34275" rIns="68550" bIns="34275"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500" i="0" u="sng" strike="noStrike" cap="none">
                <a:solidFill>
                  <a:schemeClr val="hlink"/>
                </a:solidFill>
                <a:latin typeface="Trebuchet MS"/>
                <a:ea typeface="Trebuchet MS"/>
                <a:cs typeface="Trebuchet MS"/>
                <a:sym typeface="Trebuchet MS"/>
                <a:hlinkClick r:id="rId7"/>
              </a:rPr>
              <a:t>DHCD.virginia.gov/opportunity-zones-oz</a:t>
            </a:r>
            <a:endParaRPr sz="1500" i="0" u="none" strike="noStrike" cap="none">
              <a:solidFill>
                <a:srgbClr val="2E75B5"/>
              </a:solidFill>
              <a:latin typeface="Trebuchet MS"/>
              <a:ea typeface="Trebuchet MS"/>
              <a:cs typeface="Trebuchet MS"/>
              <a:sym typeface="Trebuchet MS"/>
            </a:endParaRPr>
          </a:p>
        </p:txBody>
      </p:sp>
      <p:sp>
        <p:nvSpPr>
          <p:cNvPr id="302" name="Google Shape;302;p13"/>
          <p:cNvSpPr txBox="1"/>
          <p:nvPr/>
        </p:nvSpPr>
        <p:spPr>
          <a:xfrm>
            <a:off x="2003825" y="3779100"/>
            <a:ext cx="2604825" cy="7965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dirty="0">
                <a:solidFill>
                  <a:srgbClr val="38761D"/>
                </a:solidFill>
                <a:latin typeface="Trebuchet MS"/>
                <a:ea typeface="Trebuchet MS"/>
                <a:cs typeface="Trebuchet MS"/>
                <a:sym typeface="Trebuchet MS"/>
              </a:rPr>
              <a:t>CIVITAS Advisors</a:t>
            </a:r>
            <a:endParaRPr b="1" dirty="0">
              <a:solidFill>
                <a:srgbClr val="38761D"/>
              </a:solidFill>
            </a:endParaRPr>
          </a:p>
          <a:p>
            <a:pPr marL="0" marR="0" lvl="0" indent="0" algn="ctr" rtl="0">
              <a:lnSpc>
                <a:spcPct val="100000"/>
              </a:lnSpc>
              <a:spcBef>
                <a:spcPts val="0"/>
              </a:spcBef>
              <a:spcAft>
                <a:spcPts val="0"/>
              </a:spcAft>
              <a:buClr>
                <a:srgbClr val="000000"/>
              </a:buClr>
              <a:buSzPts val="1800"/>
              <a:buFont typeface="Arial"/>
              <a:buNone/>
            </a:pPr>
            <a:r>
              <a:rPr lang="en-US" sz="1300" dirty="0">
                <a:solidFill>
                  <a:schemeClr val="dk1"/>
                </a:solidFill>
                <a:latin typeface="Trebuchet MS"/>
                <a:ea typeface="Trebuchet MS"/>
                <a:cs typeface="Trebuchet MS"/>
                <a:sym typeface="Trebuchet MS"/>
              </a:rPr>
              <a:t>Tiffany Gallagher</a:t>
            </a:r>
            <a:endParaRPr sz="1300" dirty="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en-US" sz="1300" u="sng" dirty="0">
                <a:solidFill>
                  <a:schemeClr val="hlink"/>
                </a:solidFill>
                <a:latin typeface="Trebuchet MS"/>
                <a:ea typeface="Trebuchet MS"/>
                <a:cs typeface="Trebuchet MS"/>
                <a:sym typeface="Trebuchet MS"/>
                <a:hlinkClick r:id="rId8"/>
              </a:rPr>
              <a:t>tgallagher@civitasadvisors.com</a:t>
            </a:r>
            <a:endParaRPr sz="1300" dirty="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endParaRPr sz="325" b="0" i="0" u="none" strike="noStrike" cap="none" dirty="0">
              <a:solidFill>
                <a:srgbClr val="70AD47"/>
              </a:solidFill>
              <a:latin typeface="Arial"/>
              <a:ea typeface="Arial"/>
              <a:cs typeface="Arial"/>
              <a:sym typeface="Arial"/>
            </a:endParaRPr>
          </a:p>
        </p:txBody>
      </p:sp>
      <p:sp>
        <p:nvSpPr>
          <p:cNvPr id="303" name="Google Shape;303;p13"/>
          <p:cNvSpPr/>
          <p:nvPr/>
        </p:nvSpPr>
        <p:spPr>
          <a:xfrm>
            <a:off x="4943475" y="0"/>
            <a:ext cx="4200526" cy="5143500"/>
          </a:xfrm>
          <a:prstGeom prst="rect">
            <a:avLst/>
          </a:prstGeom>
          <a:solidFill>
            <a:srgbClr val="0737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pic>
        <p:nvPicPr>
          <p:cNvPr id="304" name="Google Shape;304;p13"/>
          <p:cNvPicPr preferRelativeResize="0"/>
          <p:nvPr/>
        </p:nvPicPr>
        <p:blipFill rotWithShape="1">
          <a:blip r:embed="rId9">
            <a:alphaModFix/>
          </a:blip>
          <a:srcRect/>
          <a:stretch/>
        </p:blipFill>
        <p:spPr>
          <a:xfrm>
            <a:off x="5094350" y="760571"/>
            <a:ext cx="3788780" cy="3614738"/>
          </a:xfrm>
          <a:prstGeom prst="rect">
            <a:avLst/>
          </a:prstGeom>
          <a:noFill/>
          <a:ln>
            <a:noFill/>
          </a:ln>
        </p:spPr>
      </p:pic>
      <p:sp>
        <p:nvSpPr>
          <p:cNvPr id="305" name="Google Shape;305;p13"/>
          <p:cNvSpPr/>
          <p:nvPr/>
        </p:nvSpPr>
        <p:spPr>
          <a:xfrm>
            <a:off x="5281834" y="945589"/>
            <a:ext cx="2028825" cy="2035969"/>
          </a:xfrm>
          <a:prstGeom prst="ellipse">
            <a:avLst/>
          </a:prstGeom>
          <a:solidFill>
            <a:srgbClr val="FBE4D4">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306" name="Google Shape;306;p13"/>
          <p:cNvSpPr/>
          <p:nvPr/>
        </p:nvSpPr>
        <p:spPr>
          <a:xfrm>
            <a:off x="5974327" y="2144029"/>
            <a:ext cx="2028825" cy="2035969"/>
          </a:xfrm>
          <a:prstGeom prst="ellipse">
            <a:avLst/>
          </a:prstGeom>
          <a:solidFill>
            <a:srgbClr val="E1EFD8">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307" name="Google Shape;307;p13"/>
          <p:cNvSpPr/>
          <p:nvPr/>
        </p:nvSpPr>
        <p:spPr>
          <a:xfrm>
            <a:off x="6666820" y="945022"/>
            <a:ext cx="2028825" cy="2035969"/>
          </a:xfrm>
          <a:prstGeom prst="ellipse">
            <a:avLst/>
          </a:prstGeom>
          <a:solidFill>
            <a:srgbClr val="DDEAF6">
              <a:alpha val="7372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pic>
        <p:nvPicPr>
          <p:cNvPr id="308" name="Google Shape;308;p13" descr="A picture containing shape&#10;&#10;Description automatically generated"/>
          <p:cNvPicPr preferRelativeResize="0"/>
          <p:nvPr/>
        </p:nvPicPr>
        <p:blipFill rotWithShape="1">
          <a:blip r:embed="rId10">
            <a:alphaModFix/>
          </a:blip>
          <a:srcRect/>
          <a:stretch/>
        </p:blipFill>
        <p:spPr>
          <a:xfrm>
            <a:off x="6599161" y="2050525"/>
            <a:ext cx="779156" cy="746522"/>
          </a:xfrm>
          <a:prstGeom prst="rect">
            <a:avLst/>
          </a:prstGeom>
          <a:noFill/>
          <a:ln>
            <a:noFill/>
          </a:ln>
        </p:spPr>
      </p:pic>
      <p:sp>
        <p:nvSpPr>
          <p:cNvPr id="309" name="Google Shape;309;p13"/>
          <p:cNvSpPr txBox="1"/>
          <p:nvPr/>
        </p:nvSpPr>
        <p:spPr>
          <a:xfrm>
            <a:off x="5494761" y="1566363"/>
            <a:ext cx="942887"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Tourism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Zone</a:t>
            </a:r>
            <a:endParaRPr sz="1400" b="0" i="0" u="none" strike="noStrike" cap="none">
              <a:solidFill>
                <a:srgbClr val="000000"/>
              </a:solidFill>
              <a:latin typeface="Arial"/>
              <a:ea typeface="Arial"/>
              <a:cs typeface="Arial"/>
              <a:sym typeface="Arial"/>
            </a:endParaRPr>
          </a:p>
        </p:txBody>
      </p:sp>
      <p:sp>
        <p:nvSpPr>
          <p:cNvPr id="310" name="Google Shape;310;p13"/>
          <p:cNvSpPr txBox="1"/>
          <p:nvPr/>
        </p:nvSpPr>
        <p:spPr>
          <a:xfrm>
            <a:off x="7403674" y="1587794"/>
            <a:ext cx="128272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Opportunity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Zone</a:t>
            </a:r>
            <a:endParaRPr sz="1400" b="0" i="0" u="none" strike="noStrike" cap="none">
              <a:solidFill>
                <a:srgbClr val="000000"/>
              </a:solidFill>
              <a:latin typeface="Arial"/>
              <a:ea typeface="Arial"/>
              <a:cs typeface="Arial"/>
              <a:sym typeface="Arial"/>
            </a:endParaRPr>
          </a:p>
        </p:txBody>
      </p:sp>
      <p:sp>
        <p:nvSpPr>
          <p:cNvPr id="311" name="Google Shape;311;p13"/>
          <p:cNvSpPr txBox="1"/>
          <p:nvPr/>
        </p:nvSpPr>
        <p:spPr>
          <a:xfrm>
            <a:off x="6280529" y="3146674"/>
            <a:ext cx="1393331"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Tourism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Improvement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District</a:t>
            </a:r>
            <a:endParaRPr sz="1400" b="0" i="0" u="none" strike="noStrike" cap="none">
              <a:solidFill>
                <a:srgbClr val="000000"/>
              </a:solidFill>
              <a:latin typeface="Arial"/>
              <a:ea typeface="Arial"/>
              <a:cs typeface="Arial"/>
              <a:sym typeface="Arial"/>
            </a:endParaRPr>
          </a:p>
        </p:txBody>
      </p:sp>
      <p:pic>
        <p:nvPicPr>
          <p:cNvPr id="312" name="Google Shape;312;p13" descr="Shape&#10;&#10;Description automatically generated"/>
          <p:cNvPicPr preferRelativeResize="0"/>
          <p:nvPr/>
        </p:nvPicPr>
        <p:blipFill rotWithShape="1">
          <a:blip r:embed="rId11">
            <a:alphaModFix/>
          </a:blip>
          <a:srcRect l="55117"/>
          <a:stretch/>
        </p:blipFill>
        <p:spPr>
          <a:xfrm>
            <a:off x="0" y="181580"/>
            <a:ext cx="1008190" cy="396400"/>
          </a:xfrm>
          <a:prstGeom prst="rect">
            <a:avLst/>
          </a:prstGeom>
          <a:noFill/>
          <a:ln>
            <a:noFill/>
          </a:ln>
        </p:spPr>
      </p:pic>
      <p:sp>
        <p:nvSpPr>
          <p:cNvPr id="313" name="Google Shape;313;p13"/>
          <p:cNvSpPr txBox="1"/>
          <p:nvPr/>
        </p:nvSpPr>
        <p:spPr>
          <a:xfrm>
            <a:off x="0" y="193525"/>
            <a:ext cx="942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pic>
        <p:nvPicPr>
          <p:cNvPr id="314" name="Google Shape;314;p13" descr="Logo, company name&#10;&#10;Description automatically generated"/>
          <p:cNvPicPr preferRelativeResize="0"/>
          <p:nvPr/>
        </p:nvPicPr>
        <p:blipFill rotWithShape="1">
          <a:blip r:embed="rId12">
            <a:alphaModFix/>
          </a:blip>
          <a:srcRect/>
          <a:stretch/>
        </p:blipFill>
        <p:spPr>
          <a:xfrm>
            <a:off x="956322" y="81902"/>
            <a:ext cx="1464244" cy="1371383"/>
          </a:xfrm>
          <a:prstGeom prst="rect">
            <a:avLst/>
          </a:prstGeom>
          <a:noFill/>
          <a:ln>
            <a:noFill/>
          </a:ln>
        </p:spPr>
      </p:pic>
      <p:sp>
        <p:nvSpPr>
          <p:cNvPr id="315" name="Google Shape;315;p13"/>
          <p:cNvSpPr txBox="1"/>
          <p:nvPr/>
        </p:nvSpPr>
        <p:spPr>
          <a:xfrm>
            <a:off x="5117250" y="182725"/>
            <a:ext cx="3788700" cy="400200"/>
          </a:xfrm>
          <a:prstGeom prst="rect">
            <a:avLst/>
          </a:prstGeom>
          <a:noFill/>
          <a:ln>
            <a:noFill/>
          </a:ln>
        </p:spPr>
        <p:txBody>
          <a:bodyPr spcFirstLastPara="1" wrap="square" lIns="91425" tIns="45700" rIns="91425" bIns="45700" anchor="t" anchorCtr="0">
            <a:spAutoFit/>
          </a:bodyPr>
          <a:lstStyle/>
          <a:p>
            <a:pPr marL="112712" marR="0" lvl="0" indent="0" algn="ctr" rtl="0">
              <a:lnSpc>
                <a:spcPct val="100000"/>
              </a:lnSpc>
              <a:spcBef>
                <a:spcPts val="0"/>
              </a:spcBef>
              <a:spcAft>
                <a:spcPts val="0"/>
              </a:spcAft>
              <a:buClr>
                <a:srgbClr val="000000"/>
              </a:buClr>
              <a:buSzPts val="1000"/>
              <a:buFont typeface="Arial"/>
              <a:buNone/>
            </a:pPr>
            <a:r>
              <a:rPr lang="en-US" sz="1000" b="1" i="0" u="none" strike="noStrike" cap="none" dirty="0">
                <a:solidFill>
                  <a:schemeClr val="lt1"/>
                </a:solidFill>
                <a:latin typeface="Libre Franklin"/>
                <a:ea typeface="Libre Franklin"/>
                <a:cs typeface="Libre Franklin"/>
                <a:sym typeface="Libre Franklin"/>
              </a:rPr>
              <a:t>* </a:t>
            </a:r>
            <a:r>
              <a:rPr lang="en-US" sz="1000" b="0" i="1" u="none" strike="noStrike" cap="none" dirty="0">
                <a:solidFill>
                  <a:schemeClr val="lt1"/>
                </a:solidFill>
                <a:latin typeface="Libre Franklin"/>
                <a:ea typeface="Libre Franklin"/>
                <a:cs typeface="Libre Franklin"/>
                <a:sym typeface="Libre Franklin"/>
              </a:rPr>
              <a:t>Zones can overlap, but do not share any program</a:t>
            </a:r>
            <a:endParaRPr sz="1000" b="0" i="1" u="none" strike="noStrike" cap="none" dirty="0">
              <a:solidFill>
                <a:schemeClr val="lt1"/>
              </a:solidFill>
              <a:latin typeface="Libre Franklin"/>
              <a:ea typeface="Libre Franklin"/>
              <a:cs typeface="Libre Franklin"/>
              <a:sym typeface="Libre Franklin"/>
            </a:endParaRPr>
          </a:p>
          <a:p>
            <a:pPr marL="112712" marR="0" lvl="0" indent="0" algn="ctr" rtl="0">
              <a:lnSpc>
                <a:spcPct val="100000"/>
              </a:lnSpc>
              <a:spcBef>
                <a:spcPts val="0"/>
              </a:spcBef>
              <a:spcAft>
                <a:spcPts val="0"/>
              </a:spcAft>
              <a:buClr>
                <a:srgbClr val="000000"/>
              </a:buClr>
              <a:buSzPts val="1000"/>
              <a:buFont typeface="Arial"/>
              <a:buNone/>
            </a:pPr>
            <a:r>
              <a:rPr lang="en-US" sz="1000" b="0" i="1" u="none" strike="noStrike" cap="none" dirty="0">
                <a:solidFill>
                  <a:schemeClr val="lt1"/>
                </a:solidFill>
                <a:latin typeface="Libre Franklin"/>
                <a:ea typeface="Libre Franklin"/>
                <a:cs typeface="Libre Franklin"/>
                <a:sym typeface="Libre Franklin"/>
              </a:rPr>
              <a:t>mandates, legal or funding requirements</a:t>
            </a:r>
            <a:r>
              <a:rPr lang="en-US" sz="1000" i="1" dirty="0">
                <a:solidFill>
                  <a:schemeClr val="lt1"/>
                </a:solidFill>
                <a:latin typeface="Libre Franklin"/>
                <a:ea typeface="Libre Franklin"/>
                <a:cs typeface="Libre Franklin"/>
                <a:sym typeface="Libre Franklin"/>
              </a:rPr>
              <a:t> </a:t>
            </a:r>
            <a:r>
              <a:rPr lang="en-US" sz="1000" b="0" i="1" u="none" strike="noStrike" cap="none" dirty="0">
                <a:solidFill>
                  <a:schemeClr val="lt1"/>
                </a:solidFill>
                <a:latin typeface="Libre Franklin"/>
                <a:ea typeface="Libre Franklin"/>
                <a:cs typeface="Libre Franklin"/>
                <a:sym typeface="Libre Franklin"/>
              </a:rPr>
              <a:t>or benefits  </a:t>
            </a:r>
            <a:endParaRPr sz="1000" b="0" i="1" u="none" strike="noStrike" cap="none" dirty="0">
              <a:solidFill>
                <a:schemeClr val="lt1"/>
              </a:solidFill>
              <a:latin typeface="Libre Franklin"/>
              <a:ea typeface="Libre Franklin"/>
              <a:cs typeface="Libre Franklin"/>
              <a:sym typeface="Libre Franklin"/>
            </a:endParaRPr>
          </a:p>
        </p:txBody>
      </p:sp>
      <p:sp>
        <p:nvSpPr>
          <p:cNvPr id="316" name="Google Shape;316;p13"/>
          <p:cNvSpPr txBox="1"/>
          <p:nvPr/>
        </p:nvSpPr>
        <p:spPr>
          <a:xfrm>
            <a:off x="287600" y="3781300"/>
            <a:ext cx="1607700" cy="746400"/>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dirty="0">
                <a:latin typeface="Trebuchet MS"/>
                <a:ea typeface="Trebuchet MS"/>
                <a:cs typeface="Trebuchet MS"/>
                <a:sym typeface="Trebuchet MS"/>
              </a:rPr>
              <a:t>VRLTA</a:t>
            </a:r>
            <a:endParaRPr sz="1800" b="0" i="0" u="none" strike="noStrike" cap="none" dirty="0">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en-US" sz="1300" dirty="0">
                <a:solidFill>
                  <a:schemeClr val="dk1"/>
                </a:solidFill>
                <a:latin typeface="Trebuchet MS"/>
                <a:ea typeface="Trebuchet MS"/>
                <a:cs typeface="Trebuchet MS"/>
                <a:sym typeface="Trebuchet MS"/>
              </a:rPr>
              <a:t>Eric Terry</a:t>
            </a:r>
            <a:endParaRPr sz="1300" dirty="0">
              <a:solidFill>
                <a:schemeClr val="dk1"/>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1800"/>
              <a:buFont typeface="Arial"/>
              <a:buNone/>
            </a:pPr>
            <a:r>
              <a:rPr lang="en-US" sz="1300" u="sng" dirty="0">
                <a:solidFill>
                  <a:schemeClr val="hlink"/>
                </a:solidFill>
                <a:latin typeface="Trebuchet MS"/>
                <a:ea typeface="Trebuchet MS"/>
                <a:cs typeface="Trebuchet MS"/>
                <a:sym typeface="Trebuchet MS"/>
                <a:hlinkClick r:id="rId13"/>
              </a:rPr>
              <a:t>eric@vrlta.org</a:t>
            </a:r>
            <a:endParaRPr sz="1300" dirty="0">
              <a:solidFill>
                <a:schemeClr val="dk1"/>
              </a:solidFill>
              <a:latin typeface="Trebuchet MS"/>
              <a:ea typeface="Trebuchet MS"/>
              <a:cs typeface="Trebuchet MS"/>
              <a:sym typeface="Trebuchet MS"/>
            </a:endParaRPr>
          </a:p>
        </p:txBody>
      </p:sp>
      <p:sp>
        <p:nvSpPr>
          <p:cNvPr id="317" name="Google Shape;317;p13"/>
          <p:cNvSpPr txBox="1"/>
          <p:nvPr/>
        </p:nvSpPr>
        <p:spPr>
          <a:xfrm>
            <a:off x="1008200" y="2850300"/>
            <a:ext cx="35862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500" u="sng">
                <a:solidFill>
                  <a:srgbClr val="38761D"/>
                </a:solidFill>
                <a:latin typeface="Trebuchet MS"/>
                <a:ea typeface="Trebuchet MS"/>
                <a:cs typeface="Trebuchet MS"/>
                <a:sym typeface="Trebuchet MS"/>
                <a:hlinkClick r:id="rId14">
                  <a:extLst>
                    <a:ext uri="{A12FA001-AC4F-418D-AE19-62706E023703}">
                      <ahyp:hlinkClr xmlns:ahyp="http://schemas.microsoft.com/office/drawing/2018/hyperlinkcolor" val="tx"/>
                    </a:ext>
                  </a:extLst>
                </a:hlinkClick>
              </a:rPr>
              <a:t>https://civitasadvisors.com/resources/research/tourism-improvement-district</a:t>
            </a:r>
            <a:endParaRPr sz="1500">
              <a:solidFill>
                <a:srgbClr val="38761D"/>
              </a:solidFill>
              <a:latin typeface="Trebuchet MS"/>
              <a:ea typeface="Trebuchet MS"/>
              <a:cs typeface="Trebuchet MS"/>
              <a:sym typeface="Trebuchet MS"/>
            </a:endParaRPr>
          </a:p>
        </p:txBody>
      </p:sp>
      <p:sp>
        <p:nvSpPr>
          <p:cNvPr id="318" name="Google Shape;318;p13"/>
          <p:cNvSpPr txBox="1"/>
          <p:nvPr/>
        </p:nvSpPr>
        <p:spPr>
          <a:xfrm>
            <a:off x="8541643" y="4725375"/>
            <a:ext cx="4452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a:solidFill>
                  <a:schemeClr val="lt1"/>
                </a:solidFill>
                <a:latin typeface="Asap"/>
                <a:ea typeface="Asap"/>
                <a:cs typeface="Asap"/>
                <a:sym typeface="Asap"/>
              </a:rPr>
              <a:t>15</a:t>
            </a:r>
            <a:endParaRPr sz="900" b="0" i="0" u="none" strike="noStrike" cap="none">
              <a:solidFill>
                <a:schemeClr val="lt1"/>
              </a:solidFill>
              <a:latin typeface="Asap"/>
              <a:ea typeface="Asap"/>
              <a:cs typeface="Asap"/>
              <a:sym typeface="As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2000"/>
                                        <p:tgtEl>
                                          <p:spTgt spid="30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01"/>
                                        </p:tgtEl>
                                        <p:attrNameLst>
                                          <p:attrName>style.visibility</p:attrName>
                                        </p:attrNameLst>
                                      </p:cBhvr>
                                      <p:to>
                                        <p:strVal val="visible"/>
                                      </p:to>
                                    </p:set>
                                    <p:animEffect transition="in" filter="fade">
                                      <p:cBhvr>
                                        <p:cTn id="11" dur="2000"/>
                                        <p:tgtEl>
                                          <p:spTgt spid="301"/>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17"/>
                                        </p:tgtEl>
                                        <p:attrNameLst>
                                          <p:attrName>style.visibility</p:attrName>
                                        </p:attrNameLst>
                                      </p:cBhvr>
                                      <p:to>
                                        <p:strVal val="visible"/>
                                      </p:to>
                                    </p:set>
                                    <p:animEffect transition="in" filter="fade">
                                      <p:cBhvr>
                                        <p:cTn id="15" dur="2000"/>
                                        <p:tgtEl>
                                          <p:spTgt spid="3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2"/>
                                        </p:tgtEl>
                                        <p:attrNameLst>
                                          <p:attrName>style.visibility</p:attrName>
                                        </p:attrNameLst>
                                      </p:cBhvr>
                                      <p:to>
                                        <p:strVal val="visible"/>
                                      </p:to>
                                    </p:set>
                                    <p:animEffect transition="in" filter="fade">
                                      <p:cBhvr>
                                        <p:cTn id="18" dur="2000"/>
                                        <p:tgtEl>
                                          <p:spTgt spid="302"/>
                                        </p:tgtEl>
                                      </p:cBhvr>
                                    </p:animEffect>
                                  </p:childTnLst>
                                </p:cTn>
                              </p:par>
                            </p:childTnLst>
                          </p:cTn>
                        </p:par>
                        <p:par>
                          <p:cTn id="19" fill="hold">
                            <p:stCondLst>
                              <p:cond delay="6000"/>
                            </p:stCondLst>
                            <p:childTnLst>
                              <p:par>
                                <p:cTn id="20" presetID="10" presetClass="entr" presetSubtype="0" fill="hold" grpId="0" nodeType="afterEffect">
                                  <p:stCondLst>
                                    <p:cond delay="0"/>
                                  </p:stCondLst>
                                  <p:childTnLst>
                                    <p:set>
                                      <p:cBhvr>
                                        <p:cTn id="21" dur="1" fill="hold">
                                          <p:stCondLst>
                                            <p:cond delay="0"/>
                                          </p:stCondLst>
                                        </p:cTn>
                                        <p:tgtEl>
                                          <p:spTgt spid="316"/>
                                        </p:tgtEl>
                                        <p:attrNameLst>
                                          <p:attrName>style.visibility</p:attrName>
                                        </p:attrNameLst>
                                      </p:cBhvr>
                                      <p:to>
                                        <p:strVal val="visible"/>
                                      </p:to>
                                    </p:set>
                                    <p:animEffect transition="in" filter="fade">
                                      <p:cBhvr>
                                        <p:cTn id="22" dur="2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0"/>
      <p:bldP spid="301" grpId="0"/>
      <p:bldP spid="302" grpId="0"/>
      <p:bldP spid="316" grpId="0"/>
      <p:bldP spid="3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322"/>
        <p:cNvGrpSpPr/>
        <p:nvPr/>
      </p:nvGrpSpPr>
      <p:grpSpPr>
        <a:xfrm>
          <a:off x="0" y="0"/>
          <a:ext cx="0" cy="0"/>
          <a:chOff x="0" y="0"/>
          <a:chExt cx="0" cy="0"/>
        </a:xfrm>
      </p:grpSpPr>
      <p:cxnSp>
        <p:nvCxnSpPr>
          <p:cNvPr id="323" name="Google Shape;323;p15"/>
          <p:cNvCxnSpPr/>
          <p:nvPr/>
        </p:nvCxnSpPr>
        <p:spPr>
          <a:xfrm>
            <a:off x="217500" y="4749625"/>
            <a:ext cx="8709075" cy="0"/>
          </a:xfrm>
          <a:prstGeom prst="straightConnector1">
            <a:avLst/>
          </a:prstGeom>
          <a:noFill/>
          <a:ln w="9525" cap="flat" cmpd="sng">
            <a:solidFill>
              <a:srgbClr val="FFFFFF"/>
            </a:solidFill>
            <a:prstDash val="solid"/>
            <a:round/>
            <a:headEnd type="none" w="sm" len="sm"/>
            <a:tailEnd type="none" w="sm" len="sm"/>
          </a:ln>
        </p:spPr>
      </p:cxnSp>
      <p:pic>
        <p:nvPicPr>
          <p:cNvPr id="324" name="Google Shape;324;p15"/>
          <p:cNvPicPr preferRelativeResize="0"/>
          <p:nvPr/>
        </p:nvPicPr>
        <p:blipFill rotWithShape="1">
          <a:blip r:embed="rId3">
            <a:alphaModFix/>
          </a:blip>
          <a:srcRect/>
          <a:stretch/>
        </p:blipFill>
        <p:spPr>
          <a:xfrm>
            <a:off x="172025" y="4850101"/>
            <a:ext cx="1342157" cy="146300"/>
          </a:xfrm>
          <a:prstGeom prst="rect">
            <a:avLst/>
          </a:prstGeom>
          <a:noFill/>
          <a:ln>
            <a:noFill/>
          </a:ln>
        </p:spPr>
      </p:pic>
      <p:sp>
        <p:nvSpPr>
          <p:cNvPr id="325" name="Google Shape;325;p15"/>
          <p:cNvSpPr txBox="1"/>
          <p:nvPr/>
        </p:nvSpPr>
        <p:spPr>
          <a:xfrm>
            <a:off x="0" y="396850"/>
            <a:ext cx="9144000" cy="54292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900" b="0" i="0" u="none" strike="noStrike" cap="none">
                <a:solidFill>
                  <a:srgbClr val="E06666"/>
                </a:solidFill>
                <a:latin typeface="Montserrat ExtraBold"/>
                <a:ea typeface="Montserrat ExtraBold"/>
                <a:cs typeface="Montserrat ExtraBold"/>
                <a:sym typeface="Montserrat ExtraBold"/>
              </a:rPr>
              <a:t>CONTACTS</a:t>
            </a:r>
            <a:endParaRPr sz="4300" b="0" i="0" u="none" strike="noStrike" cap="none">
              <a:solidFill>
                <a:srgbClr val="FFFFFF"/>
              </a:solidFill>
              <a:latin typeface="Montserrat Black"/>
              <a:ea typeface="Montserrat Black"/>
              <a:cs typeface="Montserrat Black"/>
              <a:sym typeface="Montserrat Black"/>
            </a:endParaRPr>
          </a:p>
        </p:txBody>
      </p:sp>
      <p:pic>
        <p:nvPicPr>
          <p:cNvPr id="326" name="Google Shape;326;p15" descr="A person wearing glasses posing for the camera&#10;&#10;Description automatically generated"/>
          <p:cNvPicPr preferRelativeResize="0"/>
          <p:nvPr/>
        </p:nvPicPr>
        <p:blipFill rotWithShape="1">
          <a:blip r:embed="rId4">
            <a:alphaModFix/>
          </a:blip>
          <a:srcRect l="6109" t="6899" r="6098" b="4466"/>
          <a:stretch/>
        </p:blipFill>
        <p:spPr>
          <a:xfrm>
            <a:off x="1452947" y="1504349"/>
            <a:ext cx="983649" cy="978513"/>
          </a:xfrm>
          <a:prstGeom prst="rect">
            <a:avLst/>
          </a:prstGeom>
          <a:noFill/>
          <a:ln>
            <a:noFill/>
          </a:ln>
        </p:spPr>
      </p:pic>
      <p:sp>
        <p:nvSpPr>
          <p:cNvPr id="327" name="Google Shape;327;p15"/>
          <p:cNvSpPr/>
          <p:nvPr/>
        </p:nvSpPr>
        <p:spPr>
          <a:xfrm>
            <a:off x="87172" y="2693862"/>
            <a:ext cx="3715200" cy="86625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US" sz="1400" b="1" i="0" u="none" strike="noStrike" cap="none">
                <a:solidFill>
                  <a:srgbClr val="FFFFFF"/>
                </a:solidFill>
                <a:latin typeface="Montserrat"/>
                <a:ea typeface="Montserrat"/>
                <a:cs typeface="Montserrat"/>
                <a:sym typeface="Montserrat"/>
              </a:rPr>
              <a:t>Wirt Confroy</a:t>
            </a:r>
            <a:endParaRPr sz="1400" b="0" i="0" u="none" strike="noStrike" cap="none">
              <a:solidFill>
                <a:srgbClr val="FFFFFF"/>
              </a:solidFill>
              <a:latin typeface="Montserrat"/>
              <a:ea typeface="Montserrat"/>
              <a:cs typeface="Montserrat"/>
              <a:sym typeface="Montserrat"/>
            </a:endParaRPr>
          </a:p>
          <a:p>
            <a:pPr marL="0" marR="0" lvl="0" indent="0" algn="ctr" rtl="0">
              <a:lnSpc>
                <a:spcPct val="150000"/>
              </a:lnSpc>
              <a:spcBef>
                <a:spcPts val="0"/>
              </a:spcBef>
              <a:spcAft>
                <a:spcPts val="0"/>
              </a:spcAft>
              <a:buClr>
                <a:srgbClr val="000000"/>
              </a:buClr>
              <a:buSzPts val="1400"/>
              <a:buFont typeface="Arial"/>
              <a:buNone/>
            </a:pPr>
            <a:r>
              <a:rPr lang="en-US" sz="1400" b="0" i="0" u="none" strike="noStrike" cap="none">
                <a:solidFill>
                  <a:srgbClr val="FFFFFF"/>
                </a:solidFill>
                <a:latin typeface="Montserrat"/>
                <a:ea typeface="Montserrat"/>
                <a:cs typeface="Montserrat"/>
                <a:sym typeface="Montserrat"/>
              </a:rPr>
              <a:t>Director of Business Development</a:t>
            </a:r>
            <a:br>
              <a:rPr lang="en-US" sz="1400" b="0" i="0" u="none" strike="noStrike" cap="none">
                <a:solidFill>
                  <a:srgbClr val="FFFFFF"/>
                </a:solidFill>
                <a:latin typeface="Montserrat"/>
                <a:ea typeface="Montserrat"/>
                <a:cs typeface="Montserrat"/>
                <a:sym typeface="Montserrat"/>
              </a:rPr>
            </a:br>
            <a:r>
              <a:rPr lang="en-US" sz="1400" b="0" i="0" u="sng" strike="noStrike" cap="none">
                <a:solidFill>
                  <a:schemeClr val="lt1"/>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wconfroy@virginia.org</a:t>
            </a:r>
            <a:endParaRPr sz="1400" b="0" i="0" u="none" strike="noStrike" cap="none">
              <a:solidFill>
                <a:schemeClr val="lt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en-US" sz="1400" b="0" i="0" u="none" strike="noStrike" cap="none">
                <a:solidFill>
                  <a:srgbClr val="FFFFFF"/>
                </a:solidFill>
                <a:latin typeface="Montserrat"/>
                <a:ea typeface="Montserrat"/>
                <a:cs typeface="Montserrat"/>
                <a:sym typeface="Montserrat"/>
              </a:rPr>
              <a:t>(804) 545-5552</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25"/>
              <a:buFont typeface="Arial"/>
              <a:buNone/>
            </a:pPr>
            <a:endParaRPr sz="1425" b="0" i="0" u="none" strike="noStrike" cap="none">
              <a:solidFill>
                <a:srgbClr val="FFFFFF"/>
              </a:solidFill>
              <a:latin typeface="Montserrat"/>
              <a:ea typeface="Montserrat"/>
              <a:cs typeface="Montserrat"/>
              <a:sym typeface="Montserrat"/>
            </a:endParaRPr>
          </a:p>
        </p:txBody>
      </p:sp>
      <p:sp>
        <p:nvSpPr>
          <p:cNvPr id="328" name="Google Shape;328;p15"/>
          <p:cNvSpPr txBox="1"/>
          <p:nvPr/>
        </p:nvSpPr>
        <p:spPr>
          <a:xfrm>
            <a:off x="0" y="1246294"/>
            <a:ext cx="9144000" cy="500107"/>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sng" strike="noStrike" cap="none">
                <a:solidFill>
                  <a:schemeClr val="lt1"/>
                </a:solidFill>
                <a:latin typeface="Montserrat"/>
                <a:ea typeface="Montserrat"/>
                <a:cs typeface="Montserrat"/>
                <a:sym typeface="Montserrat"/>
                <a:hlinkClick r:id="rId6">
                  <a:extLst>
                    <a:ext uri="{A12FA001-AC4F-418D-AE19-62706E023703}">
                      <ahyp:hlinkClr xmlns:ahyp="http://schemas.microsoft.com/office/drawing/2018/hyperlinkcolor" val="tx"/>
                    </a:ext>
                  </a:extLst>
                </a:hlinkClick>
              </a:rPr>
              <a:t>VATC.org/TIDS</a:t>
            </a:r>
            <a:endParaRPr sz="1200" b="0" i="0" u="sng" strike="noStrike" cap="none">
              <a:solidFill>
                <a:schemeClr val="lt1"/>
              </a:solidFill>
              <a:latin typeface="Montserrat"/>
              <a:ea typeface="Montserrat"/>
              <a:cs typeface="Montserrat"/>
              <a:sym typeface="Montserrat"/>
            </a:endParaRPr>
          </a:p>
        </p:txBody>
      </p:sp>
      <p:sp>
        <p:nvSpPr>
          <p:cNvPr id="329" name="Google Shape;329;p15"/>
          <p:cNvSpPr/>
          <p:nvPr/>
        </p:nvSpPr>
        <p:spPr>
          <a:xfrm>
            <a:off x="5341627" y="2672225"/>
            <a:ext cx="3715200" cy="86625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1400"/>
              <a:buFont typeface="Arial"/>
              <a:buNone/>
            </a:pPr>
            <a:r>
              <a:rPr lang="en-US" sz="1400" b="1" i="0" u="none" strike="noStrike" cap="none">
                <a:solidFill>
                  <a:srgbClr val="FFFFFF"/>
                </a:solidFill>
                <a:latin typeface="Montserrat"/>
                <a:ea typeface="Montserrat"/>
                <a:cs typeface="Montserrat"/>
                <a:sym typeface="Montserrat"/>
              </a:rPr>
              <a:t>Jacob Bower</a:t>
            </a:r>
            <a:endParaRPr sz="1400" b="0" i="0" u="none" strike="noStrike" cap="none">
              <a:solidFill>
                <a:srgbClr val="FFFFFF"/>
              </a:solidFill>
              <a:latin typeface="Montserrat"/>
              <a:ea typeface="Montserrat"/>
              <a:cs typeface="Montserrat"/>
              <a:sym typeface="Montserrat"/>
            </a:endParaRPr>
          </a:p>
          <a:p>
            <a:pPr marL="0" marR="0" lvl="0" indent="0" algn="ctr" rtl="0">
              <a:lnSpc>
                <a:spcPct val="150000"/>
              </a:lnSpc>
              <a:spcBef>
                <a:spcPts val="0"/>
              </a:spcBef>
              <a:spcAft>
                <a:spcPts val="0"/>
              </a:spcAft>
              <a:buClr>
                <a:srgbClr val="000000"/>
              </a:buClr>
              <a:buSzPts val="1400"/>
              <a:buFont typeface="Arial"/>
              <a:buNone/>
            </a:pPr>
            <a:r>
              <a:rPr lang="en-US" sz="1400" b="0" i="0" u="none" strike="noStrike" cap="none">
                <a:solidFill>
                  <a:srgbClr val="FFFFFF"/>
                </a:solidFill>
                <a:latin typeface="Montserrat"/>
                <a:ea typeface="Montserrat"/>
                <a:cs typeface="Montserrat"/>
                <a:sym typeface="Montserrat"/>
              </a:rPr>
              <a:t>Special Projects Manager</a:t>
            </a:r>
            <a:br>
              <a:rPr lang="en-US" sz="1400" b="0" i="0" u="none" strike="noStrike" cap="none">
                <a:solidFill>
                  <a:srgbClr val="FFFFFF"/>
                </a:solidFill>
                <a:latin typeface="Montserrat"/>
                <a:ea typeface="Montserrat"/>
                <a:cs typeface="Montserrat"/>
                <a:sym typeface="Montserrat"/>
              </a:rPr>
            </a:br>
            <a:r>
              <a:rPr lang="en-US" sz="1400" b="0" i="0" u="sng" strike="noStrike" cap="none">
                <a:solidFill>
                  <a:schemeClr val="lt1"/>
                </a:solidFill>
                <a:latin typeface="Montserrat"/>
                <a:ea typeface="Montserrat"/>
                <a:cs typeface="Montserrat"/>
                <a:sym typeface="Montserrat"/>
                <a:hlinkClick r:id="rId7">
                  <a:extLst>
                    <a:ext uri="{A12FA001-AC4F-418D-AE19-62706E023703}">
                      <ahyp:hlinkClr xmlns:ahyp="http://schemas.microsoft.com/office/drawing/2018/hyperlinkcolor" val="tx"/>
                    </a:ext>
                  </a:extLst>
                </a:hlinkClick>
              </a:rPr>
              <a:t>jbower@virginia.org</a:t>
            </a:r>
            <a:endParaRPr sz="1400" b="0" i="0" u="none" strike="noStrike" cap="none">
              <a:solidFill>
                <a:schemeClr val="lt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en-US" sz="1400" b="0" i="0" u="none" strike="noStrike" cap="none">
                <a:solidFill>
                  <a:srgbClr val="FFFFFF"/>
                </a:solidFill>
                <a:latin typeface="Montserrat"/>
                <a:ea typeface="Montserrat"/>
                <a:cs typeface="Montserrat"/>
                <a:sym typeface="Montserrat"/>
              </a:rPr>
              <a:t>(434) 262-8463</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25"/>
              <a:buFont typeface="Arial"/>
              <a:buNone/>
            </a:pPr>
            <a:endParaRPr sz="1425" b="0" i="0" u="none" strike="noStrike" cap="none">
              <a:solidFill>
                <a:srgbClr val="FFFFFF"/>
              </a:solidFill>
              <a:latin typeface="Montserrat"/>
              <a:ea typeface="Montserrat"/>
              <a:cs typeface="Montserrat"/>
              <a:sym typeface="Montserrat"/>
            </a:endParaRPr>
          </a:p>
        </p:txBody>
      </p:sp>
      <p:pic>
        <p:nvPicPr>
          <p:cNvPr id="330" name="Google Shape;330;p15" descr="Jacob Bower - VA1 Tourism Summit VA1 Tourism Summit"/>
          <p:cNvPicPr preferRelativeResize="0"/>
          <p:nvPr/>
        </p:nvPicPr>
        <p:blipFill rotWithShape="1">
          <a:blip r:embed="rId8">
            <a:alphaModFix/>
          </a:blip>
          <a:srcRect t="1532"/>
          <a:stretch/>
        </p:blipFill>
        <p:spPr>
          <a:xfrm>
            <a:off x="6707406" y="1511844"/>
            <a:ext cx="978513" cy="963521"/>
          </a:xfrm>
          <a:prstGeom prst="rect">
            <a:avLst/>
          </a:prstGeom>
          <a:noFill/>
          <a:ln>
            <a:noFill/>
          </a:ln>
        </p:spPr>
      </p:pic>
      <p:sp>
        <p:nvSpPr>
          <p:cNvPr id="331" name="Google Shape;331;p15"/>
          <p:cNvSpPr txBox="1"/>
          <p:nvPr/>
        </p:nvSpPr>
        <p:spPr>
          <a:xfrm>
            <a:off x="8541643" y="4725375"/>
            <a:ext cx="4452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r>
              <a:rPr lang="en-US" sz="900">
                <a:solidFill>
                  <a:schemeClr val="lt1"/>
                </a:solidFill>
                <a:latin typeface="Asap"/>
                <a:ea typeface="Asap"/>
                <a:cs typeface="Asap"/>
                <a:sym typeface="Asap"/>
              </a:rPr>
              <a:t>16</a:t>
            </a:r>
            <a:endParaRPr sz="900" b="0" i="0" u="none" strike="noStrike" cap="none">
              <a:solidFill>
                <a:schemeClr val="lt1"/>
              </a:solidFill>
              <a:latin typeface="Asap"/>
              <a:ea typeface="Asap"/>
              <a:cs typeface="Asap"/>
              <a:sym typeface="As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2"/>
        <p:cNvGrpSpPr/>
        <p:nvPr/>
      </p:nvGrpSpPr>
      <p:grpSpPr>
        <a:xfrm>
          <a:off x="0" y="0"/>
          <a:ext cx="0" cy="0"/>
          <a:chOff x="0" y="0"/>
          <a:chExt cx="0" cy="0"/>
        </a:xfrm>
      </p:grpSpPr>
      <p:sp>
        <p:nvSpPr>
          <p:cNvPr id="133" name="Google Shape;133;ge8cfd91fa3_0_0"/>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FFFFFF"/>
                </a:solidFill>
                <a:latin typeface="Asap"/>
                <a:ea typeface="Asap"/>
                <a:cs typeface="Asap"/>
                <a:sym typeface="Asap"/>
              </a:rPr>
              <a:t>2</a:t>
            </a:fld>
            <a:endParaRPr sz="900" b="0" i="0" u="none" strike="noStrike" cap="none">
              <a:solidFill>
                <a:srgbClr val="FFFFFF"/>
              </a:solidFill>
              <a:latin typeface="Asap"/>
              <a:ea typeface="Asap"/>
              <a:cs typeface="Asap"/>
              <a:sym typeface="Asap"/>
            </a:endParaRPr>
          </a:p>
        </p:txBody>
      </p:sp>
      <p:sp>
        <p:nvSpPr>
          <p:cNvPr id="134" name="Google Shape;134;ge8cfd91fa3_0_0"/>
          <p:cNvSpPr txBox="1"/>
          <p:nvPr/>
        </p:nvSpPr>
        <p:spPr>
          <a:xfrm>
            <a:off x="6929" y="1661212"/>
            <a:ext cx="914400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Asap"/>
                <a:ea typeface="Asap"/>
                <a:cs typeface="Asap"/>
                <a:sym typeface="Asap"/>
              </a:rPr>
              <a:t>A business district created to </a:t>
            </a:r>
            <a:r>
              <a:rPr lang="en-US" sz="2400">
                <a:solidFill>
                  <a:srgbClr val="FFFFFF"/>
                </a:solidFill>
                <a:latin typeface="Asap"/>
                <a:ea typeface="Asap"/>
                <a:cs typeface="Asap"/>
                <a:sym typeface="Asap"/>
              </a:rPr>
              <a:t>generate funds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Asap"/>
                <a:ea typeface="Asap"/>
                <a:cs typeface="Asap"/>
                <a:sym typeface="Asap"/>
              </a:rPr>
              <a:t>for destination marketing &amp; capital investment</a:t>
            </a:r>
            <a:endParaRPr sz="2400" b="0" i="0" u="none" strike="noStrike" cap="none">
              <a:solidFill>
                <a:srgbClr val="FFFFFF"/>
              </a:solidFill>
              <a:latin typeface="Asap"/>
              <a:ea typeface="Asap"/>
              <a:cs typeface="Asap"/>
              <a:sym typeface="Asap"/>
            </a:endParaRPr>
          </a:p>
        </p:txBody>
      </p:sp>
      <p:sp>
        <p:nvSpPr>
          <p:cNvPr id="135" name="Google Shape;135;ge8cfd91fa3_0_0"/>
          <p:cNvSpPr txBox="1"/>
          <p:nvPr/>
        </p:nvSpPr>
        <p:spPr>
          <a:xfrm>
            <a:off x="969822" y="254149"/>
            <a:ext cx="5334000" cy="4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Arial"/>
                <a:ea typeface="Arial"/>
                <a:cs typeface="Arial"/>
                <a:sym typeface="Arial"/>
              </a:rPr>
              <a:t> </a:t>
            </a:r>
            <a:r>
              <a:rPr lang="en-US" sz="2400" b="1" i="0" u="none" strike="noStrike" cap="none">
                <a:solidFill>
                  <a:srgbClr val="FFFFFF"/>
                </a:solidFill>
                <a:latin typeface="Arial"/>
                <a:ea typeface="Arial"/>
                <a:cs typeface="Arial"/>
                <a:sym typeface="Arial"/>
              </a:rPr>
              <a:t>Tourism Improvement Districts</a:t>
            </a:r>
            <a:endParaRPr sz="2400" b="1" i="0" u="none" strike="noStrike" cap="none">
              <a:solidFill>
                <a:srgbClr val="DC585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e8cfd91fa3_0_0"/>
          <p:cNvSpPr txBox="1"/>
          <p:nvPr/>
        </p:nvSpPr>
        <p:spPr>
          <a:xfrm>
            <a:off x="6929" y="4084037"/>
            <a:ext cx="914400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Asap"/>
              <a:ea typeface="Asap"/>
              <a:cs typeface="Asap"/>
              <a:sym typeface="Asap"/>
            </a:endParaRPr>
          </a:p>
        </p:txBody>
      </p:sp>
      <p:sp>
        <p:nvSpPr>
          <p:cNvPr id="137" name="Google Shape;137;ge8cfd91fa3_0_0"/>
          <p:cNvSpPr txBox="1"/>
          <p:nvPr/>
        </p:nvSpPr>
        <p:spPr>
          <a:xfrm>
            <a:off x="0" y="3225177"/>
            <a:ext cx="9144000" cy="457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lt1"/>
                </a:solidFill>
                <a:latin typeface="Asap"/>
                <a:ea typeface="Asap"/>
                <a:cs typeface="Asap"/>
                <a:sym typeface="Asap"/>
              </a:rPr>
              <a:t>Tourism businesses collect new visitor </a:t>
            </a:r>
            <a:r>
              <a:rPr lang="en-US" sz="2400">
                <a:solidFill>
                  <a:schemeClr val="lt1"/>
                </a:solidFill>
                <a:latin typeface="Asap"/>
                <a:ea typeface="Asap"/>
                <a:cs typeface="Asap"/>
                <a:sym typeface="Asap"/>
              </a:rPr>
              <a:t>fees</a:t>
            </a:r>
            <a:r>
              <a:rPr lang="en-US" sz="2400" b="0" i="0" u="none" strike="noStrike" cap="none">
                <a:solidFill>
                  <a:schemeClr val="lt1"/>
                </a:solidFill>
                <a:latin typeface="Asap"/>
                <a:ea typeface="Asap"/>
                <a:cs typeface="Asap"/>
                <a:sym typeface="Asap"/>
              </a:rPr>
              <a:t> to</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lt1"/>
                </a:solidFill>
                <a:latin typeface="Asap"/>
                <a:ea typeface="Asap"/>
                <a:cs typeface="Asap"/>
                <a:sym typeface="Asap"/>
              </a:rPr>
              <a:t>fund local tourism marketing &amp; development </a:t>
            </a:r>
            <a:endParaRPr sz="2400" b="0" i="0" u="none" strike="noStrike" cap="none">
              <a:solidFill>
                <a:schemeClr val="lt1"/>
              </a:solidFill>
              <a:latin typeface="Asap"/>
              <a:ea typeface="Asap"/>
              <a:cs typeface="Asap"/>
              <a:sym typeface="Asap"/>
            </a:endParaRPr>
          </a:p>
        </p:txBody>
      </p:sp>
      <p:cxnSp>
        <p:nvCxnSpPr>
          <p:cNvPr id="138" name="Google Shape;138;ge8cfd91fa3_0_0"/>
          <p:cNvCxnSpPr/>
          <p:nvPr/>
        </p:nvCxnSpPr>
        <p:spPr>
          <a:xfrm>
            <a:off x="2438402" y="2913975"/>
            <a:ext cx="4232700" cy="0"/>
          </a:xfrm>
          <a:prstGeom prst="straightConnector1">
            <a:avLst/>
          </a:prstGeom>
          <a:noFill/>
          <a:ln w="9525" cap="flat" cmpd="sng">
            <a:solidFill>
              <a:srgbClr val="C00000"/>
            </a:solidFill>
            <a:prstDash val="solid"/>
            <a:round/>
            <a:headEnd type="none" w="sm" len="sm"/>
            <a:tailEnd type="none" w="sm" len="sm"/>
          </a:ln>
        </p:spPr>
      </p:cxnSp>
      <p:pic>
        <p:nvPicPr>
          <p:cNvPr id="139" name="Google Shape;139;ge8cfd91fa3_0_0" descr="Shape&#10;&#10;Description automatically generated"/>
          <p:cNvPicPr preferRelativeResize="0"/>
          <p:nvPr/>
        </p:nvPicPr>
        <p:blipFill rotWithShape="1">
          <a:blip r:embed="rId3">
            <a:alphaModFix/>
          </a:blip>
          <a:srcRect/>
          <a:stretch/>
        </p:blipFill>
        <p:spPr>
          <a:xfrm>
            <a:off x="0" y="-343"/>
            <a:ext cx="6633022" cy="1170533"/>
          </a:xfrm>
          <a:prstGeom prst="rect">
            <a:avLst/>
          </a:prstGeom>
          <a:noFill/>
          <a:ln>
            <a:noFill/>
          </a:ln>
        </p:spPr>
      </p:pic>
      <p:sp>
        <p:nvSpPr>
          <p:cNvPr id="140" name="Google Shape;140;ge8cfd91fa3_0_0"/>
          <p:cNvSpPr txBox="1"/>
          <p:nvPr/>
        </p:nvSpPr>
        <p:spPr>
          <a:xfrm>
            <a:off x="527302" y="38825"/>
            <a:ext cx="2859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chemeClr val="lt1"/>
                </a:solidFill>
                <a:latin typeface="Arial"/>
                <a:ea typeface="Arial"/>
                <a:cs typeface="Arial"/>
                <a:sym typeface="Arial"/>
              </a:rPr>
              <a:t>TID</a:t>
            </a:r>
            <a:r>
              <a:rPr lang="en-US" sz="4800" b="0" i="0" u="none" strike="noStrike" cap="none">
                <a:solidFill>
                  <a:schemeClr val="lt1"/>
                </a:solidFill>
                <a:latin typeface="Arial"/>
                <a:ea typeface="Arial"/>
                <a:cs typeface="Arial"/>
                <a:sym typeface="Arial"/>
              </a:rPr>
              <a:t>S</a:t>
            </a:r>
            <a:endParaRPr sz="1400" b="0" i="0" u="none" strike="noStrike" cap="none">
              <a:solidFill>
                <a:srgbClr val="000000"/>
              </a:solidFill>
              <a:latin typeface="Arial"/>
              <a:ea typeface="Arial"/>
              <a:cs typeface="Arial"/>
              <a:sym typeface="Arial"/>
            </a:endParaRPr>
          </a:p>
        </p:txBody>
      </p:sp>
      <p:pic>
        <p:nvPicPr>
          <p:cNvPr id="141" name="Google Shape;141;ge8cfd91fa3_0_0"/>
          <p:cNvPicPr preferRelativeResize="0"/>
          <p:nvPr/>
        </p:nvPicPr>
        <p:blipFill rotWithShape="1">
          <a:blip r:embed="rId4">
            <a:alphaModFix/>
          </a:blip>
          <a:srcRect/>
          <a:stretch/>
        </p:blipFill>
        <p:spPr>
          <a:xfrm>
            <a:off x="172025" y="4850101"/>
            <a:ext cx="1342156" cy="146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2000"/>
                                        <p:tgtEl>
                                          <p:spTgt spid="13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8"/>
                                        </p:tgtEl>
                                        <p:attrNameLst>
                                          <p:attrName>style.visibility</p:attrName>
                                        </p:attrNameLst>
                                      </p:cBhvr>
                                      <p:to>
                                        <p:strVal val="visible"/>
                                      </p:to>
                                    </p:set>
                                    <p:animEffect transition="in" filter="fade">
                                      <p:cBhvr>
                                        <p:cTn id="11" dur="2000"/>
                                        <p:tgtEl>
                                          <p:spTgt spid="138"/>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37"/>
                                        </p:tgtEl>
                                        <p:attrNameLst>
                                          <p:attrName>style.visibility</p:attrName>
                                        </p:attrNameLst>
                                      </p:cBhvr>
                                      <p:to>
                                        <p:strVal val="visible"/>
                                      </p:to>
                                    </p:set>
                                    <p:animEffect transition="in" filter="fade">
                                      <p:cBhvr>
                                        <p:cTn id="15" dur="2000"/>
                                        <p:tgtEl>
                                          <p:spTgt spid="137"/>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36"/>
                                        </p:tgtEl>
                                        <p:attrNameLst>
                                          <p:attrName>style.visibility</p:attrName>
                                        </p:attrNameLst>
                                      </p:cBhvr>
                                      <p:to>
                                        <p:strVal val="visible"/>
                                      </p:to>
                                    </p:set>
                                    <p:animEffect transition="in" filter="fade">
                                      <p:cBhvr>
                                        <p:cTn id="19"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ge8cfd91fa3_0_60"/>
          <p:cNvPicPr preferRelativeResize="0"/>
          <p:nvPr/>
        </p:nvPicPr>
        <p:blipFill rotWithShape="1">
          <a:blip r:embed="rId3">
            <a:alphaModFix/>
          </a:blip>
          <a:srcRect/>
          <a:stretch/>
        </p:blipFill>
        <p:spPr>
          <a:xfrm>
            <a:off x="971750" y="101613"/>
            <a:ext cx="1461350" cy="1382106"/>
          </a:xfrm>
          <a:prstGeom prst="rect">
            <a:avLst/>
          </a:prstGeom>
          <a:noFill/>
          <a:ln>
            <a:noFill/>
          </a:ln>
        </p:spPr>
      </p:pic>
      <p:sp>
        <p:nvSpPr>
          <p:cNvPr id="147" name="Google Shape;147;ge8cfd91fa3_0_60"/>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3</a:t>
            </a:fld>
            <a:endParaRPr sz="900" b="0" i="0" u="none" strike="noStrike" cap="none">
              <a:solidFill>
                <a:schemeClr val="dk1"/>
              </a:solidFill>
              <a:latin typeface="Asap"/>
              <a:ea typeface="Asap"/>
              <a:cs typeface="Asap"/>
              <a:sym typeface="Asap"/>
            </a:endParaRPr>
          </a:p>
        </p:txBody>
      </p:sp>
      <p:pic>
        <p:nvPicPr>
          <p:cNvPr id="148" name="Google Shape;148;ge8cfd91fa3_0_60" descr="Shape&#10;&#10;Description automatically generated"/>
          <p:cNvPicPr preferRelativeResize="0"/>
          <p:nvPr/>
        </p:nvPicPr>
        <p:blipFill rotWithShape="1">
          <a:blip r:embed="rId4">
            <a:alphaModFix/>
          </a:blip>
          <a:srcRect l="55116"/>
          <a:stretch/>
        </p:blipFill>
        <p:spPr>
          <a:xfrm>
            <a:off x="0" y="181580"/>
            <a:ext cx="1008190" cy="396400"/>
          </a:xfrm>
          <a:prstGeom prst="rect">
            <a:avLst/>
          </a:prstGeom>
          <a:noFill/>
          <a:ln>
            <a:noFill/>
          </a:ln>
        </p:spPr>
      </p:pic>
      <p:sp>
        <p:nvSpPr>
          <p:cNvPr id="149" name="Google Shape;149;ge8cfd91fa3_0_60"/>
          <p:cNvSpPr txBox="1"/>
          <p:nvPr/>
        </p:nvSpPr>
        <p:spPr>
          <a:xfrm>
            <a:off x="0" y="193525"/>
            <a:ext cx="873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150" name="Google Shape;150;ge8cfd91fa3_0_60"/>
          <p:cNvSpPr txBox="1"/>
          <p:nvPr/>
        </p:nvSpPr>
        <p:spPr>
          <a:xfrm>
            <a:off x="2138349" y="1677910"/>
            <a:ext cx="6325200" cy="2385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7030A0"/>
                </a:solidFill>
                <a:latin typeface="Libre Franklin"/>
                <a:ea typeface="Libre Franklin"/>
                <a:cs typeface="Libre Franklin"/>
                <a:sym typeface="Libre Franklin"/>
              </a:rPr>
              <a:t>Grow &amp; Leverage Tourism Funding</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Libre Franklin"/>
              <a:ea typeface="Libre Franklin"/>
              <a:cs typeface="Libre Franklin"/>
              <a:sym typeface="Libre Franklin"/>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Stable and fixed funding sources for marketing efforts</a:t>
            </a:r>
            <a:endParaRPr sz="1400" b="0" i="0" u="none" strike="noStrike" cap="none">
              <a:solidFill>
                <a:srgbClr val="000000"/>
              </a:solidFill>
              <a:latin typeface="Arial"/>
              <a:ea typeface="Arial"/>
              <a:cs typeface="Arial"/>
              <a:sym typeface="Arial"/>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Industry-led and privately managed and approved by stakeholders </a:t>
            </a:r>
            <a:endParaRPr sz="1400" b="0" i="0" u="none" strike="noStrike" cap="none">
              <a:solidFill>
                <a:srgbClr val="000000"/>
              </a:solidFill>
              <a:latin typeface="Arial"/>
              <a:ea typeface="Arial"/>
              <a:cs typeface="Arial"/>
              <a:sym typeface="Arial"/>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Existing funding protected and new funding stays with the industry</a:t>
            </a:r>
            <a:endParaRPr sz="1400" b="0" i="0" u="none" strike="noStrike" cap="none">
              <a:solidFill>
                <a:srgbClr val="000000"/>
              </a:solidFill>
              <a:latin typeface="Libre Franklin"/>
              <a:ea typeface="Libre Franklin"/>
              <a:cs typeface="Libre Franklin"/>
              <a:sym typeface="Libre Franklin"/>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Designed to increase longer stays and more visitor spending</a:t>
            </a:r>
            <a:endParaRPr sz="1400" b="0" i="0" u="none" strike="noStrike" cap="none">
              <a:solidFill>
                <a:srgbClr val="000000"/>
              </a:solidFill>
              <a:latin typeface="Arial"/>
              <a:ea typeface="Arial"/>
              <a:cs typeface="Arial"/>
              <a:sym typeface="Arial"/>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Accountability and transparency</a:t>
            </a:r>
            <a:endParaRPr sz="1400" b="0" i="0" u="none" strike="noStrike" cap="none">
              <a:solidFill>
                <a:srgbClr val="000000"/>
              </a:solidFill>
              <a:latin typeface="Arial"/>
              <a:ea typeface="Arial"/>
              <a:cs typeface="Arial"/>
              <a:sym typeface="Arial"/>
            </a:endParaRPr>
          </a:p>
          <a:p>
            <a:pPr marL="285750" marR="0" lvl="0" indent="-173037" algn="l" rtl="0">
              <a:lnSpc>
                <a:spcPct val="150000"/>
              </a:lnSpc>
              <a:spcBef>
                <a:spcPts val="0"/>
              </a:spcBef>
              <a:spcAft>
                <a:spcPts val="0"/>
              </a:spcAft>
              <a:buClr>
                <a:srgbClr val="000000"/>
              </a:buClr>
              <a:buSzPts val="1400"/>
              <a:buFont typeface="Arial"/>
              <a:buChar char="•"/>
            </a:pPr>
            <a:r>
              <a:rPr lang="en-US" sz="1400" b="0" i="0" u="none" strike="noStrike" cap="none">
                <a:solidFill>
                  <a:srgbClr val="000000"/>
                </a:solidFill>
                <a:latin typeface="Libre Franklin"/>
                <a:ea typeface="Libre Franklin"/>
                <a:cs typeface="Libre Franklin"/>
                <a:sym typeface="Libre Franklin"/>
              </a:rPr>
              <a:t>Mitigate the harsh impacts COVID-19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1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eaa46a5be4_0_25"/>
          <p:cNvPicPr preferRelativeResize="0"/>
          <p:nvPr/>
        </p:nvPicPr>
        <p:blipFill>
          <a:blip r:embed="rId3">
            <a:alphaModFix/>
          </a:blip>
          <a:stretch>
            <a:fillRect/>
          </a:stretch>
        </p:blipFill>
        <p:spPr>
          <a:xfrm>
            <a:off x="6182550" y="1506727"/>
            <a:ext cx="2273025" cy="2128849"/>
          </a:xfrm>
          <a:prstGeom prst="rect">
            <a:avLst/>
          </a:prstGeom>
          <a:noFill/>
          <a:ln>
            <a:noFill/>
          </a:ln>
        </p:spPr>
      </p:pic>
      <p:pic>
        <p:nvPicPr>
          <p:cNvPr id="156" name="Google Shape;156;geaa46a5be4_0_25"/>
          <p:cNvPicPr preferRelativeResize="0"/>
          <p:nvPr/>
        </p:nvPicPr>
        <p:blipFill>
          <a:blip r:embed="rId4">
            <a:alphaModFix/>
          </a:blip>
          <a:stretch>
            <a:fillRect/>
          </a:stretch>
        </p:blipFill>
        <p:spPr>
          <a:xfrm>
            <a:off x="707900" y="1516175"/>
            <a:ext cx="2222376" cy="2083472"/>
          </a:xfrm>
          <a:prstGeom prst="rect">
            <a:avLst/>
          </a:prstGeom>
          <a:noFill/>
          <a:ln>
            <a:noFill/>
          </a:ln>
        </p:spPr>
      </p:pic>
      <p:sp>
        <p:nvSpPr>
          <p:cNvPr id="157" name="Google Shape;157;geaa46a5be4_0_25"/>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4</a:t>
            </a:fld>
            <a:endParaRPr sz="900" b="0" i="0" u="none" strike="noStrike" cap="none">
              <a:solidFill>
                <a:schemeClr val="dk1"/>
              </a:solidFill>
              <a:latin typeface="Asap"/>
              <a:ea typeface="Asap"/>
              <a:cs typeface="Asap"/>
              <a:sym typeface="Asap"/>
            </a:endParaRPr>
          </a:p>
        </p:txBody>
      </p:sp>
      <p:pic>
        <p:nvPicPr>
          <p:cNvPr id="158" name="Google Shape;158;geaa46a5be4_0_25" descr="Shape&#10;&#10;Description automatically generated"/>
          <p:cNvPicPr preferRelativeResize="0"/>
          <p:nvPr/>
        </p:nvPicPr>
        <p:blipFill rotWithShape="1">
          <a:blip r:embed="rId5">
            <a:alphaModFix/>
          </a:blip>
          <a:srcRect l="55116"/>
          <a:stretch/>
        </p:blipFill>
        <p:spPr>
          <a:xfrm>
            <a:off x="0" y="181580"/>
            <a:ext cx="1008190" cy="396400"/>
          </a:xfrm>
          <a:prstGeom prst="rect">
            <a:avLst/>
          </a:prstGeom>
          <a:noFill/>
          <a:ln>
            <a:noFill/>
          </a:ln>
        </p:spPr>
      </p:pic>
      <p:sp>
        <p:nvSpPr>
          <p:cNvPr id="159" name="Google Shape;159;geaa46a5be4_0_25"/>
          <p:cNvSpPr txBox="1"/>
          <p:nvPr/>
        </p:nvSpPr>
        <p:spPr>
          <a:xfrm>
            <a:off x="0" y="193525"/>
            <a:ext cx="10083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TIDs</a:t>
            </a:r>
            <a:endParaRPr sz="2000" b="0" i="0" u="none" strike="noStrike" cap="none">
              <a:solidFill>
                <a:schemeClr val="lt1"/>
              </a:solidFill>
              <a:latin typeface="Arial"/>
              <a:ea typeface="Arial"/>
              <a:cs typeface="Arial"/>
              <a:sym typeface="Arial"/>
            </a:endParaRPr>
          </a:p>
        </p:txBody>
      </p:sp>
      <p:pic>
        <p:nvPicPr>
          <p:cNvPr id="160" name="Google Shape;160;geaa46a5be4_0_25"/>
          <p:cNvPicPr preferRelativeResize="0"/>
          <p:nvPr/>
        </p:nvPicPr>
        <p:blipFill rotWithShape="1">
          <a:blip r:embed="rId6">
            <a:alphaModFix/>
          </a:blip>
          <a:srcRect/>
          <a:stretch/>
        </p:blipFill>
        <p:spPr>
          <a:xfrm>
            <a:off x="3451100" y="1520900"/>
            <a:ext cx="2241824" cy="23386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0"/>
                                        </p:tgtEl>
                                        <p:attrNameLst>
                                          <p:attrName>style.visibility</p:attrName>
                                        </p:attrNameLst>
                                      </p:cBhvr>
                                      <p:to>
                                        <p:strVal val="visible"/>
                                      </p:to>
                                    </p:set>
                                    <p:animEffect transition="in" filter="fade">
                                      <p:cBhvr>
                                        <p:cTn id="11" dur="1000"/>
                                        <p:tgtEl>
                                          <p:spTgt spid="160"/>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55"/>
                                        </p:tgtEl>
                                        <p:attrNameLst>
                                          <p:attrName>style.visibility</p:attrName>
                                        </p:attrNameLst>
                                      </p:cBhvr>
                                      <p:to>
                                        <p:strVal val="visible"/>
                                      </p:to>
                                    </p:set>
                                    <p:animEffect transition="in" filter="fade">
                                      <p:cBhvr>
                                        <p:cTn id="15" dur="10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5</a:t>
            </a:fld>
            <a:endParaRPr sz="900" b="0" i="0" u="none" strike="noStrike" cap="none">
              <a:solidFill>
                <a:schemeClr val="dk1"/>
              </a:solidFill>
              <a:latin typeface="Asap"/>
              <a:ea typeface="Asap"/>
              <a:cs typeface="Asap"/>
              <a:sym typeface="Asap"/>
            </a:endParaRPr>
          </a:p>
        </p:txBody>
      </p:sp>
      <p:pic>
        <p:nvPicPr>
          <p:cNvPr id="166" name="Google Shape;166;p7" descr="Shape&#10;&#10;Description automatically generated"/>
          <p:cNvPicPr preferRelativeResize="0"/>
          <p:nvPr/>
        </p:nvPicPr>
        <p:blipFill rotWithShape="1">
          <a:blip r:embed="rId3">
            <a:alphaModFix/>
          </a:blip>
          <a:srcRect l="55117"/>
          <a:stretch/>
        </p:blipFill>
        <p:spPr>
          <a:xfrm>
            <a:off x="0" y="181580"/>
            <a:ext cx="1008190" cy="396400"/>
          </a:xfrm>
          <a:prstGeom prst="rect">
            <a:avLst/>
          </a:prstGeom>
          <a:noFill/>
          <a:ln>
            <a:noFill/>
          </a:ln>
        </p:spPr>
      </p:pic>
      <p:sp>
        <p:nvSpPr>
          <p:cNvPr id="167" name="Google Shape;167;p7"/>
          <p:cNvSpPr txBox="1"/>
          <p:nvPr/>
        </p:nvSpPr>
        <p:spPr>
          <a:xfrm>
            <a:off x="0" y="193525"/>
            <a:ext cx="873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168" name="Google Shape;168;p7"/>
          <p:cNvSpPr txBox="1"/>
          <p:nvPr/>
        </p:nvSpPr>
        <p:spPr>
          <a:xfrm>
            <a:off x="268600" y="1573425"/>
            <a:ext cx="2640600" cy="3093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300" b="1" i="0" u="none" strike="noStrike" cap="none">
                <a:solidFill>
                  <a:srgbClr val="000000"/>
                </a:solidFill>
                <a:latin typeface="Libre Franklin"/>
                <a:ea typeface="Libre Franklin"/>
                <a:cs typeface="Libre Franklin"/>
                <a:sym typeface="Libre Franklin"/>
              </a:rPr>
              <a:t>Benefited Businesses</a:t>
            </a:r>
            <a:endParaRPr sz="1300" b="1" i="0" u="none" strike="noStrike" cap="none">
              <a:solidFill>
                <a:srgbClr val="000000"/>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1400"/>
              <a:buFont typeface="Arial"/>
              <a:buNone/>
            </a:pPr>
            <a:r>
              <a:rPr lang="en-US" sz="1300" i="1" u="none" strike="noStrike" cap="none">
                <a:solidFill>
                  <a:srgbClr val="FCB03C"/>
                </a:solidFill>
                <a:latin typeface="Libre Franklin"/>
                <a:ea typeface="Libre Franklin"/>
                <a:cs typeface="Libre Franklin"/>
                <a:sym typeface="Libre Franklin"/>
              </a:rPr>
              <a:t>Tourism Businesses </a:t>
            </a:r>
            <a:endParaRPr sz="1300" i="0" u="none" strike="noStrike" cap="none">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000"/>
              <a:buFont typeface="Arial"/>
              <a:buNone/>
            </a:pPr>
            <a:endParaRPr sz="1300" i="1" u="none" strike="noStrike" cap="none">
              <a:solidFill>
                <a:srgbClr val="000000"/>
              </a:solidFill>
              <a:latin typeface="Libre Franklin"/>
              <a:ea typeface="Libre Franklin"/>
              <a:cs typeface="Libre Franklin"/>
              <a:sym typeface="Libre Franklin"/>
            </a:endParaRPr>
          </a:p>
          <a:p>
            <a:pPr marL="285750" marR="0" lvl="0" indent="-166687" algn="l" rtl="0">
              <a:lnSpc>
                <a:spcPct val="100000"/>
              </a:lnSpc>
              <a:spcBef>
                <a:spcPts val="0"/>
              </a:spcBef>
              <a:spcAft>
                <a:spcPts val="0"/>
              </a:spcAft>
              <a:buClr>
                <a:srgbClr val="000000"/>
              </a:buClr>
              <a:buSzPts val="1300"/>
              <a:buFont typeface="Libre Franklin"/>
              <a:buChar char="•"/>
            </a:pPr>
            <a:r>
              <a:rPr lang="en-US" sz="1300" i="0" u="none" strike="noStrike" cap="none">
                <a:solidFill>
                  <a:srgbClr val="000000"/>
                </a:solidFill>
                <a:latin typeface="Libre Franklin"/>
                <a:ea typeface="Libre Franklin"/>
                <a:cs typeface="Libre Franklin"/>
                <a:sym typeface="Libre Franklin"/>
              </a:rPr>
              <a:t>Initiates TID interest from local touri</a:t>
            </a:r>
            <a:r>
              <a:rPr lang="en-US" sz="1300">
                <a:latin typeface="Libre Franklin"/>
                <a:ea typeface="Libre Franklin"/>
                <a:cs typeface="Libre Franklin"/>
                <a:sym typeface="Libre Franklin"/>
              </a:rPr>
              <a:t>sm </a:t>
            </a:r>
            <a:r>
              <a:rPr lang="en-US" sz="1300" i="0" u="none" strike="noStrike" cap="none">
                <a:solidFill>
                  <a:srgbClr val="000000"/>
                </a:solidFill>
                <a:latin typeface="Libre Franklin"/>
                <a:ea typeface="Libre Franklin"/>
                <a:cs typeface="Libre Franklin"/>
                <a:sym typeface="Libre Franklin"/>
              </a:rPr>
              <a:t>businesses</a:t>
            </a:r>
            <a:r>
              <a:rPr lang="en-US" sz="1300">
                <a:latin typeface="Libre Franklin"/>
                <a:ea typeface="Libre Franklin"/>
                <a:cs typeface="Libre Franklin"/>
                <a:sym typeface="Libre Franklin"/>
              </a:rPr>
              <a:t> (hotels, restaurants,  </a:t>
            </a:r>
            <a:endParaRPr sz="1300">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en-US" sz="1300">
                <a:latin typeface="Libre Franklin"/>
                <a:ea typeface="Libre Franklin"/>
                <a:cs typeface="Libre Franklin"/>
                <a:sym typeface="Libre Franklin"/>
              </a:rPr>
              <a:t>         attractions, etc.)</a:t>
            </a:r>
            <a:endParaRPr sz="1300">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Libre Franklin"/>
              <a:ea typeface="Libre Franklin"/>
              <a:cs typeface="Libre Franklin"/>
              <a:sym typeface="Libre Franklin"/>
            </a:endParaRPr>
          </a:p>
          <a:p>
            <a:pPr marL="285750" marR="0" lvl="0" indent="-166688" algn="l" rtl="0">
              <a:lnSpc>
                <a:spcPct val="100000"/>
              </a:lnSpc>
              <a:spcBef>
                <a:spcPts val="0"/>
              </a:spcBef>
              <a:spcAft>
                <a:spcPts val="0"/>
              </a:spcAft>
              <a:buClr>
                <a:srgbClr val="000000"/>
              </a:buClr>
              <a:buSzPts val="1300"/>
              <a:buFont typeface="Arial"/>
              <a:buChar char="•"/>
            </a:pPr>
            <a:r>
              <a:rPr lang="en-US" sz="1300" b="0" i="0" u="none" strike="noStrike" cap="none">
                <a:solidFill>
                  <a:schemeClr val="dk1"/>
                </a:solidFill>
                <a:latin typeface="Libre Franklin"/>
                <a:ea typeface="Libre Franklin"/>
                <a:cs typeface="Libre Franklin"/>
                <a:sym typeface="Libre Franklin"/>
              </a:rPr>
              <a:t>Collaborates with Locality to develop TID boundaries, eligibility, requirements and plan</a:t>
            </a:r>
            <a:endParaRPr sz="1300" b="0" i="0" u="none" strike="noStrike" cap="none">
              <a:solidFill>
                <a:srgbClr val="000000"/>
              </a:solidFill>
              <a:latin typeface="Arial"/>
              <a:ea typeface="Arial"/>
              <a:cs typeface="Arial"/>
              <a:sym typeface="Arial"/>
            </a:endParaRPr>
          </a:p>
          <a:p>
            <a:pPr marL="285750" marR="0" lvl="0" indent="-84138" algn="l" rtl="0">
              <a:lnSpc>
                <a:spcPct val="100000"/>
              </a:lnSpc>
              <a:spcBef>
                <a:spcPts val="0"/>
              </a:spcBef>
              <a:spcAft>
                <a:spcPts val="0"/>
              </a:spcAft>
              <a:buClr>
                <a:srgbClr val="000000"/>
              </a:buClr>
              <a:buSzPts val="1400"/>
              <a:buFont typeface="Arial"/>
              <a:buNone/>
            </a:pPr>
            <a:endParaRPr sz="1300" b="0" i="0" u="none" strike="noStrike" cap="none">
              <a:solidFill>
                <a:srgbClr val="000000"/>
              </a:solidFill>
              <a:latin typeface="Libre Franklin"/>
              <a:ea typeface="Libre Franklin"/>
              <a:cs typeface="Libre Franklin"/>
              <a:sym typeface="Libre Franklin"/>
            </a:endParaRPr>
          </a:p>
          <a:p>
            <a:pPr marL="285750" marR="0" lvl="0" indent="-166687" algn="l" rtl="0">
              <a:lnSpc>
                <a:spcPct val="100000"/>
              </a:lnSpc>
              <a:spcBef>
                <a:spcPts val="0"/>
              </a:spcBef>
              <a:spcAft>
                <a:spcPts val="0"/>
              </a:spcAft>
              <a:buClr>
                <a:srgbClr val="000000"/>
              </a:buClr>
              <a:buSzPts val="1300"/>
              <a:buFont typeface="Arial"/>
              <a:buChar char="•"/>
            </a:pPr>
            <a:r>
              <a:rPr lang="en-US" sz="1300" b="0" i="0" u="none" strike="noStrike" cap="none">
                <a:solidFill>
                  <a:srgbClr val="000000"/>
                </a:solidFill>
                <a:latin typeface="Libre Franklin"/>
                <a:ea typeface="Libre Franklin"/>
                <a:cs typeface="Libre Franklin"/>
                <a:sym typeface="Libre Franklin"/>
              </a:rPr>
              <a:t>Petitions Locality to create </a:t>
            </a:r>
            <a:r>
              <a:rPr lang="en-US" sz="1300">
                <a:latin typeface="Libre Franklin"/>
                <a:ea typeface="Libre Franklin"/>
                <a:cs typeface="Libre Franklin"/>
                <a:sym typeface="Libre Franklin"/>
              </a:rPr>
              <a:t>and  </a:t>
            </a:r>
            <a:r>
              <a:rPr lang="en-US" sz="1300" b="0" i="0" u="none" strike="noStrike" cap="none">
                <a:solidFill>
                  <a:srgbClr val="000000"/>
                </a:solidFill>
                <a:latin typeface="Libre Franklin"/>
                <a:ea typeface="Libre Franklin"/>
                <a:cs typeface="Libre Franklin"/>
                <a:sym typeface="Libre Franklin"/>
              </a:rPr>
              <a:t>adopt TID plan</a:t>
            </a:r>
            <a:endParaRPr sz="1300" b="0" i="0" u="none" strike="noStrike" cap="none">
              <a:solidFill>
                <a:srgbClr val="000000"/>
              </a:solidFill>
              <a:latin typeface="Libre Franklin"/>
              <a:ea typeface="Libre Franklin"/>
              <a:cs typeface="Libre Franklin"/>
              <a:sym typeface="Libre Franklin"/>
            </a:endParaRPr>
          </a:p>
        </p:txBody>
      </p:sp>
      <p:cxnSp>
        <p:nvCxnSpPr>
          <p:cNvPr id="169" name="Google Shape;169;p7"/>
          <p:cNvCxnSpPr/>
          <p:nvPr/>
        </p:nvCxnSpPr>
        <p:spPr>
          <a:xfrm>
            <a:off x="2909100" y="1931700"/>
            <a:ext cx="5700" cy="3056100"/>
          </a:xfrm>
          <a:prstGeom prst="straightConnector1">
            <a:avLst/>
          </a:prstGeom>
          <a:noFill/>
          <a:ln w="9525" cap="flat" cmpd="sng">
            <a:solidFill>
              <a:srgbClr val="C00000"/>
            </a:solidFill>
            <a:prstDash val="solid"/>
            <a:round/>
            <a:headEnd type="none" w="sm" len="sm"/>
            <a:tailEnd type="none" w="sm" len="sm"/>
          </a:ln>
        </p:spPr>
      </p:cxnSp>
      <p:cxnSp>
        <p:nvCxnSpPr>
          <p:cNvPr id="170" name="Google Shape;170;p7"/>
          <p:cNvCxnSpPr/>
          <p:nvPr/>
        </p:nvCxnSpPr>
        <p:spPr>
          <a:xfrm>
            <a:off x="5478715" y="1931789"/>
            <a:ext cx="23700" cy="3056100"/>
          </a:xfrm>
          <a:prstGeom prst="straightConnector1">
            <a:avLst/>
          </a:prstGeom>
          <a:noFill/>
          <a:ln w="9525" cap="flat" cmpd="sng">
            <a:solidFill>
              <a:srgbClr val="C00000"/>
            </a:solidFill>
            <a:prstDash val="solid"/>
            <a:round/>
            <a:headEnd type="none" w="sm" len="sm"/>
            <a:tailEnd type="none" w="sm" len="sm"/>
          </a:ln>
        </p:spPr>
      </p:cxnSp>
      <p:sp>
        <p:nvSpPr>
          <p:cNvPr id="171" name="Google Shape;171;p7"/>
          <p:cNvSpPr txBox="1"/>
          <p:nvPr/>
        </p:nvSpPr>
        <p:spPr>
          <a:xfrm>
            <a:off x="3003100" y="1573425"/>
            <a:ext cx="2450400" cy="249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300" b="1" i="0" u="none" strike="noStrike" cap="none" dirty="0">
                <a:solidFill>
                  <a:srgbClr val="000000"/>
                </a:solidFill>
                <a:latin typeface="Libre Franklin"/>
                <a:ea typeface="Libre Franklin"/>
                <a:cs typeface="Libre Franklin"/>
                <a:sym typeface="Libre Franklin"/>
              </a:rPr>
              <a:t>Leading Locality</a:t>
            </a:r>
            <a:endParaRPr sz="1300" b="1"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r>
              <a:rPr lang="en-US" sz="1300" i="1" u="none" strike="noStrike" cap="none" dirty="0">
                <a:solidFill>
                  <a:srgbClr val="1480B2"/>
                </a:solidFill>
                <a:latin typeface="Libre Franklin"/>
                <a:ea typeface="Libre Franklin"/>
                <a:cs typeface="Libre Franklin"/>
                <a:sym typeface="Libre Franklin"/>
              </a:rPr>
              <a:t>Municipality containing TID</a:t>
            </a:r>
            <a:endParaRPr sz="1300" i="0" u="none" strike="noStrike" cap="none" dirty="0">
              <a:solidFill>
                <a:srgbClr val="1480B2"/>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000"/>
              <a:buFont typeface="Arial"/>
              <a:buNone/>
            </a:pPr>
            <a:endParaRPr sz="1300" i="1" u="none" strike="noStrike" cap="none" dirty="0">
              <a:solidFill>
                <a:srgbClr val="000000"/>
              </a:solidFill>
              <a:latin typeface="Libre Franklin"/>
              <a:ea typeface="Libre Franklin"/>
              <a:cs typeface="Libre Franklin"/>
              <a:sym typeface="Libre Franklin"/>
            </a:endParaRPr>
          </a:p>
          <a:p>
            <a:pPr marL="228600" marR="0" lvl="0" indent="-222250" algn="l" rtl="0">
              <a:lnSpc>
                <a:spcPct val="100000"/>
              </a:lnSpc>
              <a:spcBef>
                <a:spcPts val="0"/>
              </a:spcBef>
              <a:spcAft>
                <a:spcPts val="0"/>
              </a:spcAft>
              <a:buClr>
                <a:srgbClr val="000000"/>
              </a:buClr>
              <a:buSzPts val="1300"/>
              <a:buFont typeface="Libre Franklin"/>
              <a:buChar char="•"/>
            </a:pPr>
            <a:r>
              <a:rPr lang="en-US" sz="1300" dirty="0">
                <a:solidFill>
                  <a:srgbClr val="333333"/>
                </a:solidFill>
                <a:latin typeface="Libre Franklin"/>
                <a:ea typeface="Libre Franklin"/>
                <a:cs typeface="Libre Franklin"/>
                <a:sym typeface="Libre Franklin"/>
              </a:rPr>
              <a:t>Holds public hearings to review and adopt TID plan</a:t>
            </a:r>
            <a:endParaRPr sz="1300" dirty="0">
              <a:solidFill>
                <a:srgbClr val="333333"/>
              </a:solidFill>
              <a:latin typeface="Libre Franklin"/>
              <a:ea typeface="Libre Franklin"/>
              <a:cs typeface="Libre Franklin"/>
              <a:sym typeface="Libre Franklin"/>
            </a:endParaRPr>
          </a:p>
          <a:p>
            <a:pPr marL="457200" marR="0" lvl="0" indent="0" algn="l" rtl="0">
              <a:lnSpc>
                <a:spcPct val="100000"/>
              </a:lnSpc>
              <a:spcBef>
                <a:spcPts val="0"/>
              </a:spcBef>
              <a:spcAft>
                <a:spcPts val="0"/>
              </a:spcAft>
              <a:buNone/>
            </a:pPr>
            <a:endParaRPr sz="1300" dirty="0">
              <a:solidFill>
                <a:schemeClr val="dk1"/>
              </a:solidFill>
              <a:latin typeface="Libre Franklin"/>
              <a:ea typeface="Libre Franklin"/>
              <a:cs typeface="Libre Franklin"/>
              <a:sym typeface="Libre Franklin"/>
            </a:endParaRPr>
          </a:p>
          <a:p>
            <a:pPr marL="228600" marR="0" lvl="0" indent="-222250" algn="l" rtl="0">
              <a:lnSpc>
                <a:spcPct val="100000"/>
              </a:lnSpc>
              <a:spcBef>
                <a:spcPts val="0"/>
              </a:spcBef>
              <a:spcAft>
                <a:spcPts val="0"/>
              </a:spcAft>
              <a:buClr>
                <a:srgbClr val="000000"/>
              </a:buClr>
              <a:buSzPts val="1300"/>
              <a:buFont typeface="Libre Franklin"/>
              <a:buChar char="•"/>
            </a:pPr>
            <a:r>
              <a:rPr lang="en-US" sz="1300" i="0" u="none" strike="noStrike" cap="none" dirty="0">
                <a:solidFill>
                  <a:schemeClr val="dk1"/>
                </a:solidFill>
                <a:latin typeface="Libre Franklin"/>
                <a:ea typeface="Libre Franklin"/>
                <a:cs typeface="Libre Franklin"/>
                <a:sym typeface="Libre Franklin"/>
              </a:rPr>
              <a:t>Approves petition to create TID program</a:t>
            </a:r>
            <a:endParaRPr sz="1300" i="0" u="none" strike="noStrike" cap="none" dirty="0">
              <a:solidFill>
                <a:srgbClr val="00000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dirty="0">
              <a:solidFill>
                <a:srgbClr val="000000"/>
              </a:solidFill>
              <a:latin typeface="Libre Franklin"/>
              <a:ea typeface="Libre Franklin"/>
              <a:cs typeface="Libre Franklin"/>
              <a:sym typeface="Libre Franklin"/>
            </a:endParaRPr>
          </a:p>
          <a:p>
            <a:pPr marL="228600" marR="0" lvl="0" indent="-222250" algn="l" rtl="0">
              <a:lnSpc>
                <a:spcPct val="100000"/>
              </a:lnSpc>
              <a:spcBef>
                <a:spcPts val="0"/>
              </a:spcBef>
              <a:spcAft>
                <a:spcPts val="0"/>
              </a:spcAft>
              <a:buClr>
                <a:srgbClr val="000000"/>
              </a:buClr>
              <a:buSzPts val="1300"/>
              <a:buFont typeface="Libre Franklin"/>
              <a:buChar char="•"/>
            </a:pPr>
            <a:r>
              <a:rPr lang="en-US" sz="1300" dirty="0">
                <a:latin typeface="Libre Franklin"/>
                <a:ea typeface="Libre Franklin"/>
                <a:cs typeface="Libre Franklin"/>
                <a:sym typeface="Libre Franklin"/>
              </a:rPr>
              <a:t>Collects fees and remits them to the TID Governing Board</a:t>
            </a:r>
            <a:endParaRPr sz="1300" i="0" u="none" strike="noStrike" cap="none" dirty="0">
              <a:solidFill>
                <a:srgbClr val="000000"/>
              </a:solidFill>
              <a:latin typeface="Libre Franklin"/>
              <a:ea typeface="Libre Franklin"/>
              <a:cs typeface="Libre Franklin"/>
              <a:sym typeface="Libre Franklin"/>
            </a:endParaRPr>
          </a:p>
        </p:txBody>
      </p:sp>
      <p:sp>
        <p:nvSpPr>
          <p:cNvPr id="172" name="Google Shape;172;p7"/>
          <p:cNvSpPr txBox="1"/>
          <p:nvPr/>
        </p:nvSpPr>
        <p:spPr>
          <a:xfrm>
            <a:off x="5563700" y="1573425"/>
            <a:ext cx="3423300" cy="23088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1300" b="1">
                <a:solidFill>
                  <a:schemeClr val="dk1"/>
                </a:solidFill>
                <a:latin typeface="Libre Franklin"/>
                <a:ea typeface="Libre Franklin"/>
                <a:cs typeface="Libre Franklin"/>
                <a:sym typeface="Libre Franklin"/>
              </a:rPr>
              <a:t>TID Governing Board</a:t>
            </a:r>
            <a:endParaRPr sz="1300" b="1" i="0" u="none" strike="noStrike" cap="none">
              <a:solidFill>
                <a:srgbClr val="000000"/>
              </a:solidFill>
              <a:latin typeface="Libre Franklin"/>
              <a:ea typeface="Libre Franklin"/>
              <a:cs typeface="Libre Franklin"/>
              <a:sym typeface="Libre Franklin"/>
            </a:endParaRPr>
          </a:p>
          <a:p>
            <a:pPr marL="0" marR="0" lvl="0" indent="0" algn="ctr" rtl="0">
              <a:lnSpc>
                <a:spcPct val="100000"/>
              </a:lnSpc>
              <a:spcBef>
                <a:spcPts val="0"/>
              </a:spcBef>
              <a:spcAft>
                <a:spcPts val="0"/>
              </a:spcAft>
              <a:buClr>
                <a:srgbClr val="000000"/>
              </a:buClr>
              <a:buSzPts val="1400"/>
              <a:buFont typeface="Arial"/>
              <a:buNone/>
            </a:pPr>
            <a:r>
              <a:rPr lang="en-US" sz="1300" i="1">
                <a:solidFill>
                  <a:srgbClr val="92D050"/>
                </a:solidFill>
                <a:latin typeface="Libre Franklin"/>
                <a:ea typeface="Libre Franklin"/>
                <a:cs typeface="Libre Franklin"/>
                <a:sym typeface="Libre Franklin"/>
              </a:rPr>
              <a:t>Governing Board over TID Plan</a:t>
            </a:r>
            <a:endParaRPr sz="1300" i="0" u="none" strike="noStrike" cap="none">
              <a:solidFill>
                <a:srgbClr val="92D050"/>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000"/>
              <a:buFont typeface="Arial"/>
              <a:buNone/>
            </a:pPr>
            <a:endParaRPr sz="1300" i="1" u="none" strike="noStrike" cap="none">
              <a:solidFill>
                <a:srgbClr val="000000"/>
              </a:solidFill>
              <a:latin typeface="Libre Franklin"/>
              <a:ea typeface="Libre Franklin"/>
              <a:cs typeface="Libre Franklin"/>
              <a:sym typeface="Libre Franklin"/>
            </a:endParaRPr>
          </a:p>
          <a:p>
            <a:pPr marL="285750" marR="0" lvl="0" indent="-166687" algn="l" rtl="0">
              <a:lnSpc>
                <a:spcPct val="100000"/>
              </a:lnSpc>
              <a:spcBef>
                <a:spcPts val="0"/>
              </a:spcBef>
              <a:spcAft>
                <a:spcPts val="0"/>
              </a:spcAft>
              <a:buClr>
                <a:schemeClr val="dk1"/>
              </a:buClr>
              <a:buSzPts val="1300"/>
              <a:buFont typeface="Libre Franklin"/>
              <a:buChar char="•"/>
            </a:pPr>
            <a:r>
              <a:rPr lang="en-US" sz="1300">
                <a:solidFill>
                  <a:schemeClr val="dk1"/>
                </a:solidFill>
                <a:latin typeface="Libre Franklin"/>
                <a:ea typeface="Libre Franklin"/>
                <a:cs typeface="Libre Franklin"/>
                <a:sym typeface="Libre Franklin"/>
              </a:rPr>
              <a:t>Directs the funds received </a:t>
            </a:r>
            <a:r>
              <a:rPr lang="en-US" sz="1300" i="0" u="none" strike="noStrike" cap="none">
                <a:solidFill>
                  <a:schemeClr val="dk1"/>
                </a:solidFill>
                <a:latin typeface="Libre Franklin"/>
                <a:ea typeface="Libre Franklin"/>
                <a:cs typeface="Libre Franklin"/>
                <a:sym typeface="Libre Franklin"/>
              </a:rPr>
              <a:t>from the participating businesses </a:t>
            </a:r>
            <a:endParaRPr sz="130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500"/>
              <a:buFont typeface="Arial"/>
              <a:buNone/>
            </a:pPr>
            <a:endParaRPr sz="1300" i="0" u="none" strike="noStrike" cap="none">
              <a:solidFill>
                <a:schemeClr val="dk1"/>
              </a:solidFill>
              <a:latin typeface="Libre Franklin"/>
              <a:ea typeface="Libre Franklin"/>
              <a:cs typeface="Libre Franklin"/>
              <a:sym typeface="Libre Franklin"/>
            </a:endParaRPr>
          </a:p>
          <a:p>
            <a:pPr marL="285750" marR="0" lvl="0" indent="-279400" algn="l" rtl="0">
              <a:lnSpc>
                <a:spcPct val="100000"/>
              </a:lnSpc>
              <a:spcBef>
                <a:spcPts val="0"/>
              </a:spcBef>
              <a:spcAft>
                <a:spcPts val="0"/>
              </a:spcAft>
              <a:buClr>
                <a:schemeClr val="dk1"/>
              </a:buClr>
              <a:buSzPts val="1300"/>
              <a:buFont typeface="Libre Franklin"/>
              <a:buChar char="•"/>
            </a:pPr>
            <a:r>
              <a:rPr lang="en-US" sz="1300">
                <a:solidFill>
                  <a:schemeClr val="dk1"/>
                </a:solidFill>
                <a:latin typeface="Libre Franklin"/>
                <a:ea typeface="Libre Franklin"/>
                <a:cs typeface="Libre Franklin"/>
                <a:sym typeface="Libre Franklin"/>
              </a:rPr>
              <a:t>Executes the marketing efforts based on the adopted plan</a:t>
            </a:r>
            <a:endParaRPr sz="1300" i="0" u="none" strike="noStrike" cap="none">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400"/>
              <a:buFont typeface="Arial"/>
              <a:buNone/>
            </a:pPr>
            <a:endParaRPr sz="1300" i="0" u="none" strike="noStrike" cap="none">
              <a:solidFill>
                <a:schemeClr val="dk1"/>
              </a:solidFill>
              <a:latin typeface="Libre Franklin"/>
              <a:ea typeface="Libre Franklin"/>
              <a:cs typeface="Libre Franklin"/>
              <a:sym typeface="Libre Franklin"/>
            </a:endParaRPr>
          </a:p>
          <a:p>
            <a:pPr marL="285750" marR="0" lvl="0" indent="-279400" algn="l" rtl="0">
              <a:lnSpc>
                <a:spcPct val="100000"/>
              </a:lnSpc>
              <a:spcBef>
                <a:spcPts val="0"/>
              </a:spcBef>
              <a:spcAft>
                <a:spcPts val="0"/>
              </a:spcAft>
              <a:buClr>
                <a:schemeClr val="dk1"/>
              </a:buClr>
              <a:buSzPts val="1300"/>
              <a:buFont typeface="Libre Franklin"/>
              <a:buChar char="•"/>
            </a:pPr>
            <a:r>
              <a:rPr lang="en-US" sz="1300">
                <a:solidFill>
                  <a:schemeClr val="dk1"/>
                </a:solidFill>
                <a:latin typeface="Libre Franklin"/>
                <a:ea typeface="Libre Franklin"/>
                <a:cs typeface="Libre Franklin"/>
                <a:sym typeface="Libre Franklin"/>
              </a:rPr>
              <a:t>Oversees any changes to the TID Plan</a:t>
            </a:r>
            <a:endParaRPr sz="1300" i="0" u="none" strike="noStrike" cap="none">
              <a:solidFill>
                <a:schemeClr val="dk1"/>
              </a:solidFill>
              <a:latin typeface="Libre Franklin"/>
              <a:ea typeface="Libre Franklin"/>
              <a:cs typeface="Libre Franklin"/>
              <a:sym typeface="Libre Franklin"/>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a:solidFill>
                <a:srgbClr val="000000"/>
              </a:solidFill>
              <a:latin typeface="Libre Franklin Thin"/>
              <a:ea typeface="Libre Franklin Thin"/>
              <a:cs typeface="Libre Franklin Thin"/>
              <a:sym typeface="Libre Franklin Thin"/>
            </a:endParaRPr>
          </a:p>
        </p:txBody>
      </p:sp>
      <p:sp>
        <p:nvSpPr>
          <p:cNvPr id="173" name="Google Shape;173;p7"/>
          <p:cNvSpPr txBox="1"/>
          <p:nvPr/>
        </p:nvSpPr>
        <p:spPr>
          <a:xfrm>
            <a:off x="3003100" y="4237800"/>
            <a:ext cx="2391000" cy="400200"/>
          </a:xfrm>
          <a:prstGeom prst="rect">
            <a:avLst/>
          </a:prstGeom>
          <a:solidFill>
            <a:srgbClr val="FFF2CC"/>
          </a:solidFill>
          <a:ln>
            <a:noFill/>
          </a:ln>
        </p:spPr>
        <p:txBody>
          <a:bodyPr spcFirstLastPara="1" wrap="square" lIns="91425" tIns="45700" rIns="91425" bIns="45700" anchor="t" anchorCtr="0">
            <a:spAutoFit/>
          </a:bodyPr>
          <a:lstStyle/>
          <a:p>
            <a:pPr marL="112712"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1480B2"/>
                </a:solidFill>
                <a:latin typeface="Libre Franklin"/>
                <a:ea typeface="Libre Franklin"/>
                <a:cs typeface="Libre Franklin"/>
                <a:sym typeface="Libre Franklin"/>
              </a:rPr>
              <a:t>* </a:t>
            </a:r>
            <a:r>
              <a:rPr lang="en-US" sz="1000" b="0" i="1" u="none" strike="noStrike" cap="none">
                <a:solidFill>
                  <a:srgbClr val="333333"/>
                </a:solidFill>
                <a:latin typeface="Libre Franklin"/>
                <a:ea typeface="Libre Franklin"/>
                <a:cs typeface="Libre Franklin"/>
                <a:sym typeface="Libre Franklin"/>
              </a:rPr>
              <a:t>Multiple localities can form</a:t>
            </a:r>
            <a:endParaRPr sz="1000" i="1">
              <a:solidFill>
                <a:srgbClr val="333333"/>
              </a:solidFill>
              <a:latin typeface="Libre Franklin"/>
              <a:ea typeface="Libre Franklin"/>
              <a:cs typeface="Libre Franklin"/>
              <a:sym typeface="Libre Franklin"/>
            </a:endParaRPr>
          </a:p>
          <a:p>
            <a:pPr marL="112712" marR="0" lvl="0" indent="0" algn="ctr" rtl="0">
              <a:lnSpc>
                <a:spcPct val="100000"/>
              </a:lnSpc>
              <a:spcBef>
                <a:spcPts val="0"/>
              </a:spcBef>
              <a:spcAft>
                <a:spcPts val="0"/>
              </a:spcAft>
              <a:buClr>
                <a:srgbClr val="000000"/>
              </a:buClr>
              <a:buSzPts val="1000"/>
              <a:buFont typeface="Arial"/>
              <a:buNone/>
            </a:pPr>
            <a:r>
              <a:rPr lang="en-US" sz="1000" b="0" i="1" u="none" strike="noStrike" cap="none">
                <a:solidFill>
                  <a:srgbClr val="333333"/>
                </a:solidFill>
                <a:latin typeface="Libre Franklin"/>
                <a:ea typeface="Libre Franklin"/>
                <a:cs typeface="Libre Franklin"/>
                <a:sym typeface="Libre Franklin"/>
              </a:rPr>
              <a:t>a regional TID </a:t>
            </a:r>
            <a:endParaRPr sz="1000" b="0" i="1" u="none" strike="noStrike" cap="none">
              <a:solidFill>
                <a:srgbClr val="000000"/>
              </a:solidFill>
              <a:latin typeface="Libre Franklin"/>
              <a:ea typeface="Libre Franklin"/>
              <a:cs typeface="Libre Franklin"/>
              <a:sym typeface="Libre Franklin"/>
            </a:endParaRPr>
          </a:p>
        </p:txBody>
      </p:sp>
      <p:pic>
        <p:nvPicPr>
          <p:cNvPr id="174" name="Google Shape;174;p7"/>
          <p:cNvPicPr preferRelativeResize="0"/>
          <p:nvPr/>
        </p:nvPicPr>
        <p:blipFill rotWithShape="1">
          <a:blip r:embed="rId4">
            <a:alphaModFix/>
          </a:blip>
          <a:srcRect/>
          <a:stretch/>
        </p:blipFill>
        <p:spPr>
          <a:xfrm>
            <a:off x="3409523" y="101363"/>
            <a:ext cx="1464625" cy="1527903"/>
          </a:xfrm>
          <a:prstGeom prst="rect">
            <a:avLst/>
          </a:prstGeom>
          <a:noFill/>
          <a:ln>
            <a:noFill/>
          </a:ln>
        </p:spPr>
      </p:pic>
      <p:pic>
        <p:nvPicPr>
          <p:cNvPr id="175" name="Google Shape;175;p7"/>
          <p:cNvPicPr preferRelativeResize="0"/>
          <p:nvPr/>
        </p:nvPicPr>
        <p:blipFill>
          <a:blip r:embed="rId5">
            <a:alphaModFix/>
          </a:blip>
          <a:stretch>
            <a:fillRect/>
          </a:stretch>
        </p:blipFill>
        <p:spPr>
          <a:xfrm>
            <a:off x="971125" y="101363"/>
            <a:ext cx="1464625" cy="1373073"/>
          </a:xfrm>
          <a:prstGeom prst="rect">
            <a:avLst/>
          </a:prstGeom>
          <a:noFill/>
          <a:ln>
            <a:noFill/>
          </a:ln>
        </p:spPr>
      </p:pic>
      <p:pic>
        <p:nvPicPr>
          <p:cNvPr id="176" name="Google Shape;176;p7"/>
          <p:cNvPicPr preferRelativeResize="0"/>
          <p:nvPr/>
        </p:nvPicPr>
        <p:blipFill>
          <a:blip r:embed="rId6">
            <a:alphaModFix/>
          </a:blip>
          <a:stretch>
            <a:fillRect/>
          </a:stretch>
        </p:blipFill>
        <p:spPr>
          <a:xfrm>
            <a:off x="6551625" y="101375"/>
            <a:ext cx="1515587" cy="1419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Effect transition="in" filter="fade">
                                      <p:cBhvr>
                                        <p:cTn id="11" dur="1000"/>
                                        <p:tgtEl>
                                          <p:spTgt spid="169"/>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74"/>
                                        </p:tgtEl>
                                        <p:attrNameLst>
                                          <p:attrName>style.visibility</p:attrName>
                                        </p:attrNameLst>
                                      </p:cBhvr>
                                      <p:to>
                                        <p:strVal val="visible"/>
                                      </p:to>
                                    </p:set>
                                    <p:animEffect transition="in" filter="fade">
                                      <p:cBhvr>
                                        <p:cTn id="15" dur="1000"/>
                                        <p:tgtEl>
                                          <p:spTgt spid="174"/>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fade">
                                      <p:cBhvr>
                                        <p:cTn id="19" dur="1000"/>
                                        <p:tgtEl>
                                          <p:spTgt spid="17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fade">
                                      <p:cBhvr>
                                        <p:cTn id="23" dur="500"/>
                                        <p:tgtEl>
                                          <p:spTgt spid="173"/>
                                        </p:tgtEl>
                                      </p:cBhvr>
                                    </p:animEffect>
                                  </p:childTnLst>
                                </p:cTn>
                              </p:par>
                            </p:childTnLst>
                          </p:cTn>
                        </p:par>
                        <p:par>
                          <p:cTn id="24" fill="hold">
                            <p:stCondLst>
                              <p:cond delay="4500"/>
                            </p:stCondLst>
                            <p:childTnLst>
                              <p:par>
                                <p:cTn id="25" presetID="10" presetClass="entr" presetSubtype="0" fill="hold"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fade">
                                      <p:cBhvr>
                                        <p:cTn id="27" dur="1000"/>
                                        <p:tgtEl>
                                          <p:spTgt spid="170"/>
                                        </p:tgtEl>
                                      </p:cBhvr>
                                    </p:animEffect>
                                  </p:childTnLst>
                                </p:cTn>
                              </p:par>
                            </p:childTnLst>
                          </p:cTn>
                        </p:par>
                        <p:par>
                          <p:cTn id="28" fill="hold">
                            <p:stCondLst>
                              <p:cond delay="5500"/>
                            </p:stCondLst>
                            <p:childTnLst>
                              <p:par>
                                <p:cTn id="29" presetID="10" presetClass="entr" presetSubtype="0" fill="hold" nodeType="afterEffect">
                                  <p:stCondLst>
                                    <p:cond delay="0"/>
                                  </p:stCondLst>
                                  <p:childTnLst>
                                    <p:set>
                                      <p:cBhvr>
                                        <p:cTn id="30" dur="1" fill="hold">
                                          <p:stCondLst>
                                            <p:cond delay="0"/>
                                          </p:stCondLst>
                                        </p:cTn>
                                        <p:tgtEl>
                                          <p:spTgt spid="176"/>
                                        </p:tgtEl>
                                        <p:attrNameLst>
                                          <p:attrName>style.visibility</p:attrName>
                                        </p:attrNameLst>
                                      </p:cBhvr>
                                      <p:to>
                                        <p:strVal val="visible"/>
                                      </p:to>
                                    </p:set>
                                    <p:animEffect transition="in" filter="fade">
                                      <p:cBhvr>
                                        <p:cTn id="31" dur="1000"/>
                                        <p:tgtEl>
                                          <p:spTgt spid="176"/>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172"/>
                                        </p:tgtEl>
                                        <p:attrNameLst>
                                          <p:attrName>style.visibility</p:attrName>
                                        </p:attrNameLst>
                                      </p:cBhvr>
                                      <p:to>
                                        <p:strVal val="visible"/>
                                      </p:to>
                                    </p:set>
                                    <p:animEffect transition="in" filter="fade">
                                      <p:cBhvr>
                                        <p:cTn id="35" dur="10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8"/>
          <p:cNvSpPr txBox="1"/>
          <p:nvPr/>
        </p:nvSpPr>
        <p:spPr>
          <a:xfrm>
            <a:off x="8698937" y="4725380"/>
            <a:ext cx="288087"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6</a:t>
            </a:fld>
            <a:endParaRPr sz="900" b="0" i="0" u="none" strike="noStrike" cap="none">
              <a:solidFill>
                <a:schemeClr val="dk1"/>
              </a:solidFill>
              <a:latin typeface="Asap"/>
              <a:ea typeface="Asap"/>
              <a:cs typeface="Asap"/>
              <a:sym typeface="Asap"/>
            </a:endParaRPr>
          </a:p>
        </p:txBody>
      </p:sp>
      <p:pic>
        <p:nvPicPr>
          <p:cNvPr id="182" name="Google Shape;182;p8" descr="Shape&#10;&#10;Description automatically generated"/>
          <p:cNvPicPr preferRelativeResize="0"/>
          <p:nvPr/>
        </p:nvPicPr>
        <p:blipFill rotWithShape="1">
          <a:blip r:embed="rId3">
            <a:alphaModFix/>
          </a:blip>
          <a:srcRect l="55117"/>
          <a:stretch/>
        </p:blipFill>
        <p:spPr>
          <a:xfrm>
            <a:off x="0" y="181580"/>
            <a:ext cx="1008190" cy="396400"/>
          </a:xfrm>
          <a:prstGeom prst="rect">
            <a:avLst/>
          </a:prstGeom>
          <a:noFill/>
          <a:ln>
            <a:noFill/>
          </a:ln>
        </p:spPr>
      </p:pic>
      <p:sp>
        <p:nvSpPr>
          <p:cNvPr id="183" name="Google Shape;183;p8"/>
          <p:cNvSpPr txBox="1"/>
          <p:nvPr/>
        </p:nvSpPr>
        <p:spPr>
          <a:xfrm>
            <a:off x="0" y="193525"/>
            <a:ext cx="8730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pic>
        <p:nvPicPr>
          <p:cNvPr id="184" name="Google Shape;184;p8"/>
          <p:cNvPicPr preferRelativeResize="0"/>
          <p:nvPr/>
        </p:nvPicPr>
        <p:blipFill>
          <a:blip r:embed="rId4">
            <a:alphaModFix/>
          </a:blip>
          <a:stretch>
            <a:fillRect/>
          </a:stretch>
        </p:blipFill>
        <p:spPr>
          <a:xfrm>
            <a:off x="989025" y="101375"/>
            <a:ext cx="1515587" cy="1419449"/>
          </a:xfrm>
          <a:prstGeom prst="rect">
            <a:avLst/>
          </a:prstGeom>
          <a:noFill/>
          <a:ln>
            <a:noFill/>
          </a:ln>
        </p:spPr>
      </p:pic>
      <p:sp>
        <p:nvSpPr>
          <p:cNvPr id="185" name="Google Shape;185;p8"/>
          <p:cNvSpPr txBox="1"/>
          <p:nvPr/>
        </p:nvSpPr>
        <p:spPr>
          <a:xfrm>
            <a:off x="2292362" y="1628834"/>
            <a:ext cx="6325200" cy="265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a:solidFill>
                  <a:srgbClr val="92D050"/>
                </a:solidFill>
                <a:latin typeface="Libre Franklin"/>
                <a:ea typeface="Libre Franklin"/>
                <a:cs typeface="Libre Franklin"/>
                <a:sym typeface="Libre Franklin"/>
              </a:rPr>
              <a:t>TID Governing Board</a:t>
            </a:r>
            <a:endParaRPr sz="1400" b="1" i="0" u="none" strike="noStrike" cap="none">
              <a:solidFill>
                <a:srgbClr val="92D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Libre Franklin"/>
              <a:ea typeface="Libre Franklin"/>
              <a:cs typeface="Libre Franklin"/>
              <a:sym typeface="Libre Franklin"/>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a:t>
            </a:r>
            <a:r>
              <a:rPr lang="en-US">
                <a:solidFill>
                  <a:schemeClr val="dk1"/>
                </a:solidFill>
              </a:rPr>
              <a:t>Governing Board </a:t>
            </a:r>
            <a:r>
              <a:rPr lang="en-US" sz="1400" b="0" i="0" u="none" strike="noStrike" cap="none">
                <a:solidFill>
                  <a:schemeClr val="dk1"/>
                </a:solidFill>
                <a:latin typeface="Arial"/>
                <a:ea typeface="Arial"/>
                <a:cs typeface="Arial"/>
                <a:sym typeface="Arial"/>
              </a:rPr>
              <a:t>engages a Nonprofit Administrator</a:t>
            </a:r>
            <a:endParaRPr>
              <a:solidFill>
                <a:schemeClr val="dk1"/>
              </a:solidFill>
            </a:endParaRPr>
          </a:p>
          <a:p>
            <a:pPr marL="457200" marR="0" lvl="0" indent="0" algn="l" rtl="0">
              <a:lnSpc>
                <a:spcPct val="115000"/>
              </a:lnSpc>
              <a:spcBef>
                <a:spcPts val="0"/>
              </a:spcBef>
              <a:spcAft>
                <a:spcPts val="0"/>
              </a:spcAft>
              <a:buNone/>
            </a:pPr>
            <a:endParaRPr>
              <a:solidFill>
                <a:schemeClr val="dk1"/>
              </a:solidFil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Administrator must be a private entity and not a public entity</a:t>
            </a:r>
            <a:r>
              <a:rPr lang="en-US">
                <a:solidFill>
                  <a:schemeClr val="dk1"/>
                </a:solidFill>
              </a:rPr>
              <a:t>, </a:t>
            </a:r>
            <a:r>
              <a:rPr lang="en-US" sz="1400" b="0" i="0" u="none" strike="noStrike" cap="none">
                <a:solidFill>
                  <a:schemeClr val="dk1"/>
                </a:solidFill>
                <a:latin typeface="Arial"/>
                <a:ea typeface="Arial"/>
                <a:cs typeface="Arial"/>
                <a:sym typeface="Arial"/>
              </a:rPr>
              <a:t>nor may its board members or staff be considered public officials for any purpose</a:t>
            </a:r>
            <a:endParaRPr sz="14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15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This can be an existing or newly created </a:t>
            </a:r>
            <a:r>
              <a:rPr lang="en-US">
                <a:solidFill>
                  <a:schemeClr val="dk1"/>
                </a:solidFill>
              </a:rPr>
              <a:t>Nonprofit</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highlight>
                <a:schemeClr val="accent6"/>
              </a:highlight>
              <a:latin typeface="Libre Franklin"/>
              <a:ea typeface="Libre Franklin"/>
              <a:cs typeface="Libre Franklin"/>
              <a:sym typeface="Libre Frankl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p:nvPr/>
        </p:nvSpPr>
        <p:spPr>
          <a:xfrm>
            <a:off x="8698937" y="4725380"/>
            <a:ext cx="288087"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7</a:t>
            </a:fld>
            <a:endParaRPr sz="900" b="0" i="0" u="none" strike="noStrike" cap="none">
              <a:solidFill>
                <a:schemeClr val="dk1"/>
              </a:solidFill>
              <a:latin typeface="Asap"/>
              <a:ea typeface="Asap"/>
              <a:cs typeface="Asap"/>
              <a:sym typeface="Asap"/>
            </a:endParaRPr>
          </a:p>
        </p:txBody>
      </p:sp>
      <p:pic>
        <p:nvPicPr>
          <p:cNvPr id="191" name="Google Shape;191;p9" descr="Shape&#10;&#10;Description automatically generated"/>
          <p:cNvPicPr preferRelativeResize="0"/>
          <p:nvPr/>
        </p:nvPicPr>
        <p:blipFill rotWithShape="1">
          <a:blip r:embed="rId3">
            <a:alphaModFix/>
          </a:blip>
          <a:srcRect l="55117"/>
          <a:stretch/>
        </p:blipFill>
        <p:spPr>
          <a:xfrm>
            <a:off x="0" y="181580"/>
            <a:ext cx="1008190" cy="396400"/>
          </a:xfrm>
          <a:prstGeom prst="rect">
            <a:avLst/>
          </a:prstGeom>
          <a:noFill/>
          <a:ln>
            <a:noFill/>
          </a:ln>
        </p:spPr>
      </p:pic>
      <p:sp>
        <p:nvSpPr>
          <p:cNvPr id="192" name="Google Shape;192;p9"/>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193" name="Google Shape;193;p9"/>
          <p:cNvSpPr txBox="1"/>
          <p:nvPr/>
        </p:nvSpPr>
        <p:spPr>
          <a:xfrm>
            <a:off x="2292362" y="1621902"/>
            <a:ext cx="6325200" cy="2596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92D050"/>
                </a:solidFill>
                <a:latin typeface="Libre Franklin"/>
                <a:ea typeface="Libre Franklin"/>
                <a:cs typeface="Libre Franklin"/>
                <a:sym typeface="Libre Franklin"/>
              </a:rPr>
              <a:t>Fund Usage</a:t>
            </a:r>
            <a:endParaRPr sz="1000" b="0" i="1" u="none" strike="noStrike" cap="none">
              <a:solidFill>
                <a:srgbClr val="000000"/>
              </a:solidFill>
              <a:latin typeface="Libre Franklin"/>
              <a:ea typeface="Libre Franklin"/>
              <a:cs typeface="Libre Franklin"/>
              <a:sym typeface="Libre Franklin"/>
            </a:endParaRPr>
          </a:p>
          <a:p>
            <a:pPr marL="342900" marR="0" lvl="0" indent="-317500" algn="l" rtl="0">
              <a:lnSpc>
                <a:spcPct val="115000"/>
              </a:lnSpc>
              <a:spcBef>
                <a:spcPts val="1200"/>
              </a:spcBef>
              <a:spcAft>
                <a:spcPts val="0"/>
              </a:spcAft>
              <a:buClr>
                <a:srgbClr val="000000"/>
              </a:buClr>
              <a:buSzPts val="1400"/>
              <a:buFont typeface="Libre Franklin"/>
              <a:buChar char="•"/>
            </a:pPr>
            <a:r>
              <a:rPr lang="en-US" sz="1400" b="0" i="0" u="none" strike="noStrike" cap="none">
                <a:solidFill>
                  <a:schemeClr val="dk1"/>
                </a:solidFill>
                <a:latin typeface="Libre Franklin"/>
                <a:ea typeface="Libre Franklin"/>
                <a:cs typeface="Libre Franklin"/>
                <a:sym typeface="Libre Franklin"/>
              </a:rPr>
              <a:t>Marketing, capital improvements, programming, workforce </a:t>
            </a:r>
            <a:r>
              <a:rPr lang="en-US">
                <a:solidFill>
                  <a:schemeClr val="dk1"/>
                </a:solidFill>
                <a:latin typeface="Libre Franklin"/>
                <a:ea typeface="Libre Franklin"/>
                <a:cs typeface="Libre Franklin"/>
                <a:sym typeface="Libre Franklin"/>
              </a:rPr>
              <a:t>                  and </a:t>
            </a:r>
            <a:r>
              <a:rPr lang="en-US" sz="1400" b="0" i="0" u="none" strike="noStrike" cap="none">
                <a:solidFill>
                  <a:schemeClr val="dk1"/>
                </a:solidFill>
                <a:latin typeface="Libre Franklin"/>
                <a:ea typeface="Libre Franklin"/>
                <a:cs typeface="Libre Franklin"/>
                <a:sym typeface="Libre Franklin"/>
              </a:rPr>
              <a:t>DEI training</a:t>
            </a:r>
            <a:endParaRPr sz="1400" b="0" i="0" u="none" strike="noStrike" cap="none">
              <a:solidFill>
                <a:schemeClr val="dk1"/>
              </a:solidFill>
              <a:latin typeface="Libre Franklin"/>
              <a:ea typeface="Libre Franklin"/>
              <a:cs typeface="Libre Franklin"/>
              <a:sym typeface="Libre Franklin"/>
            </a:endParaRPr>
          </a:p>
          <a:p>
            <a:pPr marL="342900" marR="0" lvl="0" indent="-317500" algn="l" rtl="0">
              <a:lnSpc>
                <a:spcPct val="115000"/>
              </a:lnSpc>
              <a:spcBef>
                <a:spcPts val="1200"/>
              </a:spcBef>
              <a:spcAft>
                <a:spcPts val="0"/>
              </a:spcAft>
              <a:buClr>
                <a:schemeClr val="dk1"/>
              </a:buClr>
              <a:buSzPts val="1400"/>
              <a:buFont typeface="Libre Franklin"/>
              <a:buChar char="•"/>
            </a:pPr>
            <a:r>
              <a:rPr lang="en-US" sz="1400" b="0" i="0" u="none" strike="noStrike" cap="none">
                <a:solidFill>
                  <a:schemeClr val="dk1"/>
                </a:solidFill>
                <a:latin typeface="Libre Franklin"/>
                <a:ea typeface="Libre Franklin"/>
                <a:cs typeface="Libre Franklin"/>
                <a:sym typeface="Libre Franklin"/>
              </a:rPr>
              <a:t>Sales site visits and events, group meeting incentives and bid fees, group commissions and rebates</a:t>
            </a:r>
            <a:endParaRPr sz="1400" b="0" i="0" u="none" strike="noStrike" cap="none">
              <a:solidFill>
                <a:schemeClr val="dk1"/>
              </a:solidFill>
              <a:latin typeface="Libre Franklin"/>
              <a:ea typeface="Libre Franklin"/>
              <a:cs typeface="Libre Franklin"/>
              <a:sym typeface="Libre Franklin"/>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342900" marR="0" lvl="0" indent="-342900" algn="l" rtl="0">
              <a:lnSpc>
                <a:spcPct val="115000"/>
              </a:lnSpc>
              <a:spcBef>
                <a:spcPts val="0"/>
              </a:spcBef>
              <a:spcAft>
                <a:spcPts val="0"/>
              </a:spcAft>
              <a:buClr>
                <a:srgbClr val="000000"/>
              </a:buClr>
              <a:buSzPts val="1400"/>
              <a:buFont typeface="Libre Franklin"/>
              <a:buChar char="•"/>
            </a:pPr>
            <a:r>
              <a:rPr lang="en-US" sz="1400" b="0" i="0" u="none" strike="noStrike" cap="none">
                <a:solidFill>
                  <a:srgbClr val="333333"/>
                </a:solidFill>
                <a:latin typeface="Libre Franklin"/>
                <a:ea typeface="Libre Franklin"/>
                <a:cs typeface="Libre Franklin"/>
                <a:sym typeface="Libre Franklin"/>
              </a:rPr>
              <a:t>Pay expenses to the Administering Nonprofit associated with the TID management and efforts</a:t>
            </a:r>
            <a:endParaRPr sz="1400" b="0" i="0" u="none" strike="noStrike" cap="none">
              <a:solidFill>
                <a:srgbClr val="333333"/>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sz="1400" b="0" i="0" u="none" strike="noStrike" cap="none">
              <a:solidFill>
                <a:srgbClr val="000000"/>
              </a:solidFill>
              <a:latin typeface="Libre Franklin"/>
              <a:ea typeface="Libre Franklin"/>
              <a:cs typeface="Libre Franklin"/>
              <a:sym typeface="Libre Franklin"/>
            </a:endParaRPr>
          </a:p>
        </p:txBody>
      </p:sp>
      <p:pic>
        <p:nvPicPr>
          <p:cNvPr id="194" name="Google Shape;194;p9"/>
          <p:cNvPicPr preferRelativeResize="0"/>
          <p:nvPr/>
        </p:nvPicPr>
        <p:blipFill>
          <a:blip r:embed="rId4">
            <a:alphaModFix/>
          </a:blip>
          <a:stretch>
            <a:fillRect/>
          </a:stretch>
        </p:blipFill>
        <p:spPr>
          <a:xfrm>
            <a:off x="989025" y="101375"/>
            <a:ext cx="1515587" cy="14194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eec2cb498b_2_11"/>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8</a:t>
            </a:fld>
            <a:endParaRPr sz="900" b="0" i="0" u="none" strike="noStrike" cap="none">
              <a:solidFill>
                <a:schemeClr val="dk1"/>
              </a:solidFill>
              <a:latin typeface="Asap"/>
              <a:ea typeface="Asap"/>
              <a:cs typeface="Asap"/>
              <a:sym typeface="Asap"/>
            </a:endParaRPr>
          </a:p>
        </p:txBody>
      </p:sp>
      <p:pic>
        <p:nvPicPr>
          <p:cNvPr id="200" name="Google Shape;200;geec2cb498b_2_11"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sp>
        <p:nvSpPr>
          <p:cNvPr id="201" name="Google Shape;201;geec2cb498b_2_11"/>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202" name="Google Shape;202;geec2cb498b_2_11"/>
          <p:cNvSpPr txBox="1"/>
          <p:nvPr/>
        </p:nvSpPr>
        <p:spPr>
          <a:xfrm>
            <a:off x="2292362" y="1621902"/>
            <a:ext cx="6325200" cy="3224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accent5"/>
                </a:solidFill>
                <a:latin typeface="Libre Franklin"/>
                <a:ea typeface="Libre Franklin"/>
                <a:cs typeface="Libre Franklin"/>
                <a:sym typeface="Libre Franklin"/>
              </a:rPr>
              <a:t>TID Requirements &amp; Definitions</a:t>
            </a:r>
            <a:endParaRPr sz="1600" b="1" i="0" u="none" strike="noStrike" cap="none">
              <a:solidFill>
                <a:schemeClr val="accent5"/>
              </a:solidFill>
              <a:latin typeface="Libre Franklin"/>
              <a:ea typeface="Libre Franklin"/>
              <a:cs typeface="Libre Franklin"/>
              <a:sym typeface="Libre Franklin"/>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a:solidFill>
                <a:srgbClr val="92D050"/>
              </a:solidFill>
              <a:latin typeface="Libre Franklin"/>
              <a:ea typeface="Libre Franklin"/>
              <a:cs typeface="Libre Franklin"/>
              <a:sym typeface="Libre Franklin"/>
            </a:endParaRPr>
          </a:p>
          <a:p>
            <a:pPr marL="457200" marR="0" lvl="0" indent="-317500" algn="l" rtl="0">
              <a:lnSpc>
                <a:spcPct val="115000"/>
              </a:lnSpc>
              <a:spcBef>
                <a:spcPts val="0"/>
              </a:spcBef>
              <a:spcAft>
                <a:spcPts val="0"/>
              </a:spcAft>
              <a:buClr>
                <a:schemeClr val="dk1"/>
              </a:buClr>
              <a:buSzPts val="1400"/>
              <a:buFont typeface="Libre Franklin"/>
              <a:buChar char="•"/>
            </a:pPr>
            <a:r>
              <a:rPr lang="en-US" u="none" strike="noStrike" cap="none">
                <a:solidFill>
                  <a:schemeClr val="dk1"/>
                </a:solidFill>
                <a:latin typeface="Libre Franklin"/>
                <a:ea typeface="Libre Franklin"/>
                <a:cs typeface="Libre Franklin"/>
                <a:sym typeface="Libre Franklin"/>
              </a:rPr>
              <a:t>No funds raised shall be used by the locality for any purposes other than the TID</a:t>
            </a:r>
            <a:endParaRPr u="none" strike="noStrike" cap="none">
              <a:solidFill>
                <a:schemeClr val="dk1"/>
              </a:solidFill>
              <a:latin typeface="Libre Franklin"/>
              <a:ea typeface="Libre Franklin"/>
              <a:cs typeface="Libre Franklin"/>
              <a:sym typeface="Libre Franklin"/>
            </a:endParaRPr>
          </a:p>
          <a:p>
            <a:pPr marL="457200" marR="0" lvl="0" indent="0" algn="l" rtl="0">
              <a:lnSpc>
                <a:spcPct val="115000"/>
              </a:lnSpc>
              <a:spcBef>
                <a:spcPts val="0"/>
              </a:spcBef>
              <a:spcAft>
                <a:spcPts val="0"/>
              </a:spcAft>
              <a:buNone/>
            </a:pPr>
            <a:endParaRPr u="none" strike="noStrike" cap="none">
              <a:solidFill>
                <a:schemeClr val="dk1"/>
              </a:solidFill>
              <a:latin typeface="Libre Franklin"/>
              <a:ea typeface="Libre Franklin"/>
              <a:cs typeface="Libre Franklin"/>
              <a:sym typeface="Libre Franklin"/>
            </a:endParaRPr>
          </a:p>
          <a:p>
            <a:pPr marL="457200" marR="0" lvl="0" indent="-317500" algn="l" rtl="0">
              <a:lnSpc>
                <a:spcPct val="115000"/>
              </a:lnSpc>
              <a:spcBef>
                <a:spcPts val="0"/>
              </a:spcBef>
              <a:spcAft>
                <a:spcPts val="0"/>
              </a:spcAft>
              <a:buClr>
                <a:schemeClr val="dk1"/>
              </a:buClr>
              <a:buSzPts val="1400"/>
              <a:buFont typeface="Libre Franklin"/>
              <a:buChar char="•"/>
            </a:pPr>
            <a:r>
              <a:rPr lang="en-US">
                <a:solidFill>
                  <a:schemeClr val="dk1"/>
                </a:solidFill>
                <a:latin typeface="Libre Franklin"/>
                <a:ea typeface="Libre Franklin"/>
                <a:cs typeface="Libre Franklin"/>
                <a:sym typeface="Libre Franklin"/>
              </a:rPr>
              <a:t>Only plan-approved c</a:t>
            </a:r>
            <a:r>
              <a:rPr lang="en-US" u="none" strike="noStrike" cap="none">
                <a:solidFill>
                  <a:schemeClr val="dk1"/>
                </a:solidFill>
                <a:latin typeface="Libre Franklin"/>
                <a:ea typeface="Libre Franklin"/>
                <a:cs typeface="Libre Franklin"/>
                <a:sym typeface="Libre Franklin"/>
              </a:rPr>
              <a:t>apital improvements </a:t>
            </a:r>
            <a:r>
              <a:rPr lang="en-US">
                <a:solidFill>
                  <a:schemeClr val="dk1"/>
                </a:solidFill>
                <a:latin typeface="Libre Franklin"/>
                <a:ea typeface="Libre Franklin"/>
                <a:cs typeface="Libre Franklin"/>
                <a:sym typeface="Libre Franklin"/>
              </a:rPr>
              <a:t>are eligible for TID funds</a:t>
            </a:r>
            <a:endParaRPr>
              <a:solidFill>
                <a:schemeClr val="dk1"/>
              </a:solidFill>
              <a:latin typeface="Libre Franklin"/>
              <a:ea typeface="Libre Franklin"/>
              <a:cs typeface="Libre Franklin"/>
              <a:sym typeface="Libre Franklin"/>
            </a:endParaRPr>
          </a:p>
          <a:p>
            <a:pPr marL="457200" lvl="0" indent="0" algn="l" rtl="0">
              <a:lnSpc>
                <a:spcPct val="115000"/>
              </a:lnSpc>
              <a:spcBef>
                <a:spcPts val="0"/>
              </a:spcBef>
              <a:spcAft>
                <a:spcPts val="0"/>
              </a:spcAft>
              <a:buNone/>
            </a:pPr>
            <a:endParaRPr>
              <a:solidFill>
                <a:schemeClr val="dk1"/>
              </a:solidFill>
              <a:latin typeface="Libre Franklin"/>
              <a:ea typeface="Libre Franklin"/>
              <a:cs typeface="Libre Franklin"/>
              <a:sym typeface="Libre Franklin"/>
            </a:endParaRPr>
          </a:p>
          <a:p>
            <a:pPr marL="457200" lvl="0" indent="-317500" algn="l" rtl="0">
              <a:lnSpc>
                <a:spcPct val="150000"/>
              </a:lnSpc>
              <a:spcBef>
                <a:spcPts val="0"/>
              </a:spcBef>
              <a:spcAft>
                <a:spcPts val="0"/>
              </a:spcAft>
              <a:buSzPts val="1400"/>
              <a:buFont typeface="Libre Franklin"/>
              <a:buChar char="•"/>
            </a:pPr>
            <a:r>
              <a:rPr lang="en-US">
                <a:solidFill>
                  <a:srgbClr val="333333"/>
                </a:solidFill>
                <a:highlight>
                  <a:srgbClr val="FFFFFF"/>
                </a:highlight>
                <a:latin typeface="Libre Franklin"/>
                <a:ea typeface="Libre Franklin"/>
                <a:cs typeface="Libre Franklin"/>
                <a:sym typeface="Libre Franklin"/>
              </a:rPr>
              <a:t>In June 2021, the Code of Virginia was amended by adding TID</a:t>
            </a:r>
            <a:endParaRPr>
              <a:solidFill>
                <a:srgbClr val="333333"/>
              </a:solidFill>
              <a:highlight>
                <a:srgbClr val="FFFFFF"/>
              </a:highlight>
              <a:latin typeface="Libre Franklin"/>
              <a:ea typeface="Libre Franklin"/>
              <a:cs typeface="Libre Franklin"/>
              <a:sym typeface="Libre Franklin"/>
            </a:endParaRPr>
          </a:p>
          <a:p>
            <a:pPr marL="0" lvl="0" indent="457200" algn="l" rtl="0">
              <a:lnSpc>
                <a:spcPct val="150000"/>
              </a:lnSpc>
              <a:spcBef>
                <a:spcPts val="0"/>
              </a:spcBef>
              <a:spcAft>
                <a:spcPts val="0"/>
              </a:spcAft>
              <a:buNone/>
            </a:pPr>
            <a:r>
              <a:rPr lang="en-US">
                <a:solidFill>
                  <a:srgbClr val="333333"/>
                </a:solidFill>
                <a:highlight>
                  <a:srgbClr val="FFFFFF"/>
                </a:highlight>
                <a:latin typeface="Libre Franklin"/>
                <a:ea typeface="Libre Franklin"/>
                <a:cs typeface="Libre Franklin"/>
                <a:sym typeface="Libre Franklin"/>
              </a:rPr>
              <a:t>Chapter 24 of Title 15.2 an article numbered 3, consisting of</a:t>
            </a:r>
            <a:endParaRPr>
              <a:solidFill>
                <a:srgbClr val="333333"/>
              </a:solidFill>
              <a:highlight>
                <a:srgbClr val="FFFFFF"/>
              </a:highlight>
              <a:latin typeface="Libre Franklin"/>
              <a:ea typeface="Libre Franklin"/>
              <a:cs typeface="Libre Franklin"/>
              <a:sym typeface="Libre Franklin"/>
            </a:endParaRPr>
          </a:p>
          <a:p>
            <a:pPr marL="0" lvl="0" indent="457200" algn="l" rtl="0">
              <a:lnSpc>
                <a:spcPct val="150000"/>
              </a:lnSpc>
              <a:spcBef>
                <a:spcPts val="0"/>
              </a:spcBef>
              <a:spcAft>
                <a:spcPts val="0"/>
              </a:spcAft>
              <a:buNone/>
            </a:pPr>
            <a:r>
              <a:rPr lang="en-US">
                <a:solidFill>
                  <a:srgbClr val="333333"/>
                </a:solidFill>
                <a:highlight>
                  <a:srgbClr val="FFFFFF"/>
                </a:highlight>
                <a:latin typeface="Libre Franklin"/>
                <a:ea typeface="Libre Franklin"/>
                <a:cs typeface="Libre Franklin"/>
                <a:sym typeface="Libre Franklin"/>
              </a:rPr>
              <a:t>sections numbered  </a:t>
            </a:r>
            <a:r>
              <a:rPr lang="en-US" b="1" u="sng">
                <a:solidFill>
                  <a:schemeClr val="dk1"/>
                </a:solidFill>
                <a:highlight>
                  <a:srgbClr val="FFFFFF"/>
                </a:highlight>
                <a:latin typeface="Libre Franklin"/>
                <a:ea typeface="Libre Franklin"/>
                <a:cs typeface="Libre Franklin"/>
                <a:sym typeface="Libre Franklin"/>
                <a:hlinkClick r:id="rId4">
                  <a:extLst>
                    <a:ext uri="{A12FA001-AC4F-418D-AE19-62706E023703}">
                      <ahyp:hlinkClr xmlns:ahyp="http://schemas.microsoft.com/office/drawing/2018/hyperlinkcolor" val="tx"/>
                    </a:ext>
                  </a:extLst>
                </a:hlinkClick>
              </a:rPr>
              <a:t>15.2-2413.1 through 15.2-2413.11</a:t>
            </a:r>
            <a:endParaRPr>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a:solidFill>
                <a:schemeClr val="dk1"/>
              </a:solidFill>
              <a:latin typeface="Libre Franklin"/>
              <a:ea typeface="Libre Franklin"/>
              <a:cs typeface="Libre Franklin"/>
              <a:sym typeface="Libre Franklin"/>
            </a:endParaRPr>
          </a:p>
          <a:p>
            <a:pPr marL="0" marR="0" lvl="0" indent="0" algn="l" rtl="0">
              <a:lnSpc>
                <a:spcPct val="100000"/>
              </a:lnSpc>
              <a:spcBef>
                <a:spcPts val="0"/>
              </a:spcBef>
              <a:spcAft>
                <a:spcPts val="0"/>
              </a:spcAft>
              <a:buNone/>
            </a:pPr>
            <a:endParaRPr sz="1400" b="0" i="1" u="none" strike="noStrike" cap="none">
              <a:solidFill>
                <a:srgbClr val="C00000"/>
              </a:solidFill>
              <a:latin typeface="Libre Franklin"/>
              <a:ea typeface="Libre Franklin"/>
              <a:cs typeface="Libre Franklin"/>
              <a:sym typeface="Libre Franklin"/>
            </a:endParaRPr>
          </a:p>
        </p:txBody>
      </p:sp>
      <p:pic>
        <p:nvPicPr>
          <p:cNvPr id="203" name="Google Shape;203;geec2cb498b_2_11"/>
          <p:cNvPicPr preferRelativeResize="0"/>
          <p:nvPr/>
        </p:nvPicPr>
        <p:blipFill rotWithShape="1">
          <a:blip r:embed="rId5">
            <a:alphaModFix/>
          </a:blip>
          <a:srcRect/>
          <a:stretch/>
        </p:blipFill>
        <p:spPr>
          <a:xfrm>
            <a:off x="957525" y="101625"/>
            <a:ext cx="1500578" cy="1419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ge8cfd91fa3_2_4"/>
          <p:cNvSpPr txBox="1"/>
          <p:nvPr/>
        </p:nvSpPr>
        <p:spPr>
          <a:xfrm>
            <a:off x="8698937" y="4725380"/>
            <a:ext cx="288000" cy="3939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chemeClr val="dk1"/>
                </a:solidFill>
                <a:latin typeface="Asap"/>
                <a:ea typeface="Asap"/>
                <a:cs typeface="Asap"/>
                <a:sym typeface="Asap"/>
              </a:rPr>
              <a:t>9</a:t>
            </a:fld>
            <a:endParaRPr sz="900" b="0" i="0" u="none" strike="noStrike" cap="none">
              <a:solidFill>
                <a:schemeClr val="dk1"/>
              </a:solidFill>
              <a:latin typeface="Asap"/>
              <a:ea typeface="Asap"/>
              <a:cs typeface="Asap"/>
              <a:sym typeface="Asap"/>
            </a:endParaRPr>
          </a:p>
        </p:txBody>
      </p:sp>
      <p:pic>
        <p:nvPicPr>
          <p:cNvPr id="209" name="Google Shape;209;ge8cfd91fa3_2_4" descr="Shape&#10;&#10;Description automatically generated"/>
          <p:cNvPicPr preferRelativeResize="0"/>
          <p:nvPr/>
        </p:nvPicPr>
        <p:blipFill rotWithShape="1">
          <a:blip r:embed="rId3">
            <a:alphaModFix/>
          </a:blip>
          <a:srcRect l="55116"/>
          <a:stretch/>
        </p:blipFill>
        <p:spPr>
          <a:xfrm>
            <a:off x="0" y="181580"/>
            <a:ext cx="1008190" cy="396400"/>
          </a:xfrm>
          <a:prstGeom prst="rect">
            <a:avLst/>
          </a:prstGeom>
          <a:noFill/>
          <a:ln>
            <a:noFill/>
          </a:ln>
        </p:spPr>
      </p:pic>
      <p:sp>
        <p:nvSpPr>
          <p:cNvPr id="210" name="Google Shape;210;ge8cfd91fa3_2_4"/>
          <p:cNvSpPr txBox="1"/>
          <p:nvPr/>
        </p:nvSpPr>
        <p:spPr>
          <a:xfrm>
            <a:off x="0" y="193525"/>
            <a:ext cx="8865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chemeClr val="lt1"/>
                </a:solidFill>
                <a:latin typeface="Arial"/>
                <a:ea typeface="Arial"/>
                <a:cs typeface="Arial"/>
                <a:sym typeface="Arial"/>
              </a:rPr>
              <a:t>TID</a:t>
            </a:r>
            <a:r>
              <a:rPr lang="en-US" sz="1400" b="0" i="0" u="none" strike="noStrike" cap="none">
                <a:solidFill>
                  <a:schemeClr val="lt1"/>
                </a:solidFill>
                <a:latin typeface="Arial"/>
                <a:ea typeface="Arial"/>
                <a:cs typeface="Arial"/>
                <a:sym typeface="Arial"/>
              </a:rPr>
              <a:t>S</a:t>
            </a:r>
            <a:endParaRPr sz="2000" b="0" i="0" u="none" strike="noStrike" cap="none">
              <a:solidFill>
                <a:schemeClr val="lt1"/>
              </a:solidFill>
              <a:latin typeface="Arial"/>
              <a:ea typeface="Arial"/>
              <a:cs typeface="Arial"/>
              <a:sym typeface="Arial"/>
            </a:endParaRPr>
          </a:p>
        </p:txBody>
      </p:sp>
      <p:sp>
        <p:nvSpPr>
          <p:cNvPr id="211" name="Google Shape;211;ge8cfd91fa3_2_4"/>
          <p:cNvSpPr txBox="1"/>
          <p:nvPr/>
        </p:nvSpPr>
        <p:spPr>
          <a:xfrm>
            <a:off x="3975125" y="506125"/>
            <a:ext cx="1186800" cy="393900"/>
          </a:xfrm>
          <a:prstGeom prst="rect">
            <a:avLst/>
          </a:prstGeom>
          <a:noFill/>
          <a:ln>
            <a:noFill/>
          </a:ln>
        </p:spPr>
        <p:txBody>
          <a:bodyPr spcFirstLastPara="1" wrap="square" lIns="68575" tIns="34275" rIns="68575" bIns="34275" anchor="t" anchorCtr="0">
            <a:noAutofit/>
          </a:bodyPr>
          <a:lstStyle/>
          <a:p>
            <a:pPr marL="0" marR="0" lvl="0" indent="0" algn="l" rtl="0">
              <a:lnSpc>
                <a:spcPct val="115000"/>
              </a:lnSpc>
              <a:spcBef>
                <a:spcPts val="0"/>
              </a:spcBef>
              <a:spcAft>
                <a:spcPts val="0"/>
              </a:spcAft>
              <a:buClr>
                <a:srgbClr val="004671"/>
              </a:buClr>
              <a:buSzPts val="3300"/>
              <a:buFont typeface="Arial"/>
              <a:buNone/>
            </a:pPr>
            <a:r>
              <a:rPr lang="en-US" sz="1700" b="1" i="0" u="none" strike="noStrike" cap="none">
                <a:solidFill>
                  <a:srgbClr val="222222"/>
                </a:solidFill>
                <a:latin typeface="Libre Franklin"/>
                <a:ea typeface="Libre Franklin"/>
                <a:cs typeface="Libre Franklin"/>
                <a:sym typeface="Libre Franklin"/>
              </a:rPr>
              <a:t>California</a:t>
            </a:r>
            <a:endParaRPr sz="1200" b="0" i="0" u="none" strike="noStrike" cap="none">
              <a:solidFill>
                <a:srgbClr val="004671"/>
              </a:solidFill>
              <a:latin typeface="Libre Franklin"/>
              <a:ea typeface="Libre Franklin"/>
              <a:cs typeface="Libre Franklin"/>
              <a:sym typeface="Libre Franklin"/>
            </a:endParaRPr>
          </a:p>
        </p:txBody>
      </p:sp>
      <p:sp>
        <p:nvSpPr>
          <p:cNvPr id="212" name="Google Shape;212;ge8cfd91fa3_2_4"/>
          <p:cNvSpPr txBox="1"/>
          <p:nvPr/>
        </p:nvSpPr>
        <p:spPr>
          <a:xfrm>
            <a:off x="416325" y="1728175"/>
            <a:ext cx="8282700" cy="3051900"/>
          </a:xfrm>
          <a:prstGeom prst="rect">
            <a:avLst/>
          </a:prstGeom>
          <a:noFill/>
          <a:ln>
            <a:noFill/>
          </a:ln>
        </p:spPr>
        <p:txBody>
          <a:bodyPr spcFirstLastPara="1" wrap="square" lIns="68575" tIns="34275" rIns="68575" bIns="34275" anchor="t" anchorCtr="0">
            <a:normAutofit/>
          </a:bodyPr>
          <a:lstStyle/>
          <a:p>
            <a:pPr marL="457200" marR="0" lvl="0" indent="-317500" algn="l" rtl="0">
              <a:lnSpc>
                <a:spcPct val="115000"/>
              </a:lnSpc>
              <a:spcBef>
                <a:spcPts val="800"/>
              </a:spcBef>
              <a:spcAft>
                <a:spcPts val="0"/>
              </a:spcAft>
              <a:buClr>
                <a:srgbClr val="000000"/>
              </a:buClr>
              <a:buSzPts val="1400"/>
              <a:buFont typeface="Libre Franklin"/>
              <a:buChar char="●"/>
            </a:pPr>
            <a:r>
              <a:rPr lang="en-US" sz="1400" b="0" i="0" u="none" strike="noStrike" cap="none">
                <a:solidFill>
                  <a:srgbClr val="222222"/>
                </a:solidFill>
                <a:latin typeface="Libre Franklin"/>
                <a:ea typeface="Libre Franklin"/>
                <a:cs typeface="Libre Franklin"/>
                <a:sym typeface="Libre Franklin"/>
              </a:rPr>
              <a:t>Local </a:t>
            </a:r>
            <a:r>
              <a:rPr lang="en-US" sz="1400" b="0" i="0" u="none" strike="noStrike" cap="none">
                <a:solidFill>
                  <a:srgbClr val="2E2E2E"/>
                </a:solidFill>
                <a:highlight>
                  <a:srgbClr val="FFFFFF"/>
                </a:highlight>
                <a:latin typeface="Libre Franklin"/>
                <a:ea typeface="Libre Franklin"/>
                <a:cs typeface="Libre Franklin"/>
                <a:sym typeface="Libre Franklin"/>
              </a:rPr>
              <a:t>lodging businesses (exclusively)  with 70 rooms or more within the City are assessed a 2% / room night</a:t>
            </a:r>
            <a:endParaRPr sz="1400" b="0" i="0" u="none" strike="noStrike" cap="none">
              <a:solidFill>
                <a:srgbClr val="2E2E2E"/>
              </a:solidFill>
              <a:highlight>
                <a:srgbClr val="FFFFFF"/>
              </a:highlight>
              <a:latin typeface="Libre Franklin"/>
              <a:ea typeface="Libre Franklin"/>
              <a:cs typeface="Libre Franklin"/>
              <a:sym typeface="Libre Franklin"/>
            </a:endParaRPr>
          </a:p>
          <a:p>
            <a:pPr marL="0" marR="0" lvl="0" indent="0" algn="l" rtl="0">
              <a:lnSpc>
                <a:spcPct val="115000"/>
              </a:lnSpc>
              <a:spcBef>
                <a:spcPts val="800"/>
              </a:spcBef>
              <a:spcAft>
                <a:spcPts val="0"/>
              </a:spcAft>
              <a:buClr>
                <a:srgbClr val="000000"/>
              </a:buClr>
              <a:buSzPts val="200"/>
              <a:buFont typeface="Arial"/>
              <a:buNone/>
            </a:pPr>
            <a:endParaRPr sz="200" b="0" i="0" u="none" strike="noStrike" cap="none">
              <a:solidFill>
                <a:srgbClr val="2E2E2E"/>
              </a:solidFill>
              <a:highlight>
                <a:srgbClr val="FFFFFF"/>
              </a:highlight>
              <a:latin typeface="Libre Franklin"/>
              <a:ea typeface="Libre Franklin"/>
              <a:cs typeface="Libre Franklin"/>
              <a:sym typeface="Libre Franklin"/>
            </a:endParaRPr>
          </a:p>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E2E2E"/>
                </a:solidFill>
                <a:highlight>
                  <a:srgbClr val="FFFFFF"/>
                </a:highlight>
                <a:latin typeface="Libre Franklin"/>
                <a:ea typeface="Libre Franklin"/>
                <a:cs typeface="Libre Franklin"/>
                <a:sym typeface="Libre Franklin"/>
              </a:rPr>
              <a:t>Resulting funds can provide for advertising costs, agency fees, production, printing, distribution costs, District related, personnel salary, commissions, benefits, training, travel, printed material, promotional items, information technology, market intelligence, research, and performance audits</a:t>
            </a:r>
            <a:endParaRPr sz="1400" b="0" i="0" u="none" strike="noStrike" cap="none">
              <a:solidFill>
                <a:srgbClr val="2E2E2E"/>
              </a:solidFill>
              <a:highlight>
                <a:srgbClr val="FFFFFF"/>
              </a:highlight>
              <a:latin typeface="Libre Franklin"/>
              <a:ea typeface="Libre Franklin"/>
              <a:cs typeface="Libre Franklin"/>
              <a:sym typeface="Libre Franklin"/>
            </a:endParaRPr>
          </a:p>
          <a:p>
            <a:pPr marL="0" marR="0" lvl="0" indent="0" algn="l" rtl="0">
              <a:lnSpc>
                <a:spcPct val="115000"/>
              </a:lnSpc>
              <a:spcBef>
                <a:spcPts val="800"/>
              </a:spcBef>
              <a:spcAft>
                <a:spcPts val="0"/>
              </a:spcAft>
              <a:buClr>
                <a:srgbClr val="000000"/>
              </a:buClr>
              <a:buSzPts val="200"/>
              <a:buFont typeface="Arial"/>
              <a:buNone/>
            </a:pPr>
            <a:endParaRPr sz="200" b="0" i="0" u="none" strike="noStrike" cap="none">
              <a:solidFill>
                <a:srgbClr val="2E2E2E"/>
              </a:solidFill>
              <a:highlight>
                <a:srgbClr val="FFFFFF"/>
              </a:highlight>
              <a:latin typeface="Libre Franklin"/>
              <a:ea typeface="Libre Franklin"/>
              <a:cs typeface="Libre Franklin"/>
              <a:sym typeface="Libre Franklin"/>
            </a:endParaRPr>
          </a:p>
          <a:p>
            <a:pPr marL="457200" marR="0" lvl="0" indent="-317500" algn="l" rtl="0">
              <a:lnSpc>
                <a:spcPct val="115000"/>
              </a:lnSpc>
              <a:spcBef>
                <a:spcPts val="800"/>
              </a:spcBef>
              <a:spcAft>
                <a:spcPts val="0"/>
              </a:spcAft>
              <a:buClr>
                <a:srgbClr val="2E2E2E"/>
              </a:buClr>
              <a:buSzPts val="1400"/>
              <a:buFont typeface="Libre Franklin"/>
              <a:buChar char="●"/>
            </a:pPr>
            <a:r>
              <a:rPr lang="en-US" sz="1400" b="0" i="0" u="none" strike="noStrike" cap="none">
                <a:solidFill>
                  <a:srgbClr val="2E2E2E"/>
                </a:solidFill>
                <a:highlight>
                  <a:srgbClr val="FFFFFF"/>
                </a:highlight>
                <a:latin typeface="Libre Franklin"/>
                <a:ea typeface="Libre Franklin"/>
                <a:cs typeface="Libre Franklin"/>
                <a:sym typeface="Libre Franklin"/>
              </a:rPr>
              <a:t>Typical indirect expenses include related contractor executive management, information technology support, and general &amp; administrative overhead</a:t>
            </a:r>
            <a:endParaRPr sz="1400" b="0" i="0" u="none" strike="noStrike" cap="none">
              <a:solidFill>
                <a:srgbClr val="2E2E2E"/>
              </a:solidFill>
              <a:highlight>
                <a:srgbClr val="FFFFFF"/>
              </a:highlight>
              <a:latin typeface="Libre Franklin"/>
              <a:ea typeface="Libre Franklin"/>
              <a:cs typeface="Libre Franklin"/>
              <a:sym typeface="Libre Franklin"/>
            </a:endParaRPr>
          </a:p>
        </p:txBody>
      </p:sp>
      <p:pic>
        <p:nvPicPr>
          <p:cNvPr id="213" name="Google Shape;213;ge8cfd91fa3_2_4"/>
          <p:cNvPicPr preferRelativeResize="0"/>
          <p:nvPr/>
        </p:nvPicPr>
        <p:blipFill rotWithShape="1">
          <a:blip r:embed="rId4">
            <a:alphaModFix/>
          </a:blip>
          <a:srcRect t="10522" r="83982" b="77764"/>
          <a:stretch/>
        </p:blipFill>
        <p:spPr>
          <a:xfrm>
            <a:off x="5244875" y="331700"/>
            <a:ext cx="1890274" cy="777576"/>
          </a:xfrm>
          <a:prstGeom prst="rect">
            <a:avLst/>
          </a:prstGeom>
          <a:noFill/>
          <a:ln>
            <a:noFill/>
          </a:ln>
        </p:spPr>
      </p:pic>
      <p:pic>
        <p:nvPicPr>
          <p:cNvPr id="214" name="Google Shape;214;ge8cfd91fa3_2_4"/>
          <p:cNvPicPr preferRelativeResize="0"/>
          <p:nvPr/>
        </p:nvPicPr>
        <p:blipFill rotWithShape="1">
          <a:blip r:embed="rId5">
            <a:alphaModFix/>
          </a:blip>
          <a:srcRect/>
          <a:stretch/>
        </p:blipFill>
        <p:spPr>
          <a:xfrm>
            <a:off x="2705419" y="296275"/>
            <a:ext cx="1186750" cy="848400"/>
          </a:xfrm>
          <a:prstGeom prst="rect">
            <a:avLst/>
          </a:prstGeom>
          <a:noFill/>
          <a:ln>
            <a:noFill/>
          </a:ln>
        </p:spPr>
      </p:pic>
      <p:pic>
        <p:nvPicPr>
          <p:cNvPr id="215" name="Google Shape;215;ge8cfd91fa3_2_4"/>
          <p:cNvPicPr preferRelativeResize="0"/>
          <p:nvPr/>
        </p:nvPicPr>
        <p:blipFill rotWithShape="1">
          <a:blip r:embed="rId6">
            <a:alphaModFix/>
          </a:blip>
          <a:srcRect/>
          <a:stretch/>
        </p:blipFill>
        <p:spPr>
          <a:xfrm>
            <a:off x="971750" y="101599"/>
            <a:ext cx="1461350" cy="138212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1167</Words>
  <Application>Microsoft Office PowerPoint</Application>
  <PresentationFormat>On-screen Show (16:9)</PresentationFormat>
  <Paragraphs>171</Paragraphs>
  <Slides>15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Montserrat Black</vt:lpstr>
      <vt:lpstr>Calibri</vt:lpstr>
      <vt:lpstr>Montserrat</vt:lpstr>
      <vt:lpstr>Asap</vt:lpstr>
      <vt:lpstr>Libre Franklin</vt:lpstr>
      <vt:lpstr>Arial</vt:lpstr>
      <vt:lpstr>Montserrat ExtraBold</vt:lpstr>
      <vt:lpstr>Libre Franklin Thin</vt:lpstr>
      <vt:lpstr>Trebuchet MS</vt:lpstr>
      <vt:lpstr>Raleway Thin</vt:lpstr>
      <vt:lpstr>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Confroy, Wirt</dc:creator>
  <cp:lastModifiedBy>Confroy, Wirt</cp:lastModifiedBy>
  <cp:revision>1</cp:revision>
  <dcterms:modified xsi:type="dcterms:W3CDTF">2021-10-08T13:24:13Z</dcterms:modified>
</cp:coreProperties>
</file>